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67" r:id="rId3"/>
    <p:sldId id="264" r:id="rId4"/>
    <p:sldId id="268" r:id="rId5"/>
    <p:sldId id="283" r:id="rId6"/>
    <p:sldId id="285" r:id="rId7"/>
    <p:sldId id="282" r:id="rId8"/>
    <p:sldId id="280" r:id="rId9"/>
    <p:sldId id="350" r:id="rId10"/>
    <p:sldId id="286" r:id="rId11"/>
    <p:sldId id="356" r:id="rId12"/>
    <p:sldId id="287" r:id="rId13"/>
    <p:sldId id="288" r:id="rId14"/>
    <p:sldId id="357" r:id="rId15"/>
    <p:sldId id="360" r:id="rId16"/>
    <p:sldId id="358" r:id="rId17"/>
    <p:sldId id="361" r:id="rId18"/>
    <p:sldId id="359" r:id="rId19"/>
    <p:sldId id="352" r:id="rId20"/>
    <p:sldId id="290" r:id="rId21"/>
    <p:sldId id="289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84" r:id="rId30"/>
    <p:sldId id="298" r:id="rId31"/>
    <p:sldId id="299" r:id="rId32"/>
    <p:sldId id="300" r:id="rId33"/>
    <p:sldId id="301" r:id="rId34"/>
    <p:sldId id="302" r:id="rId35"/>
    <p:sldId id="303" r:id="rId36"/>
    <p:sldId id="355" r:id="rId37"/>
    <p:sldId id="305" r:id="rId38"/>
    <p:sldId id="35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36D"/>
    <a:srgbClr val="FFFFFF"/>
    <a:srgbClr val="F8F8F8"/>
    <a:srgbClr val="D1D2D4"/>
    <a:srgbClr val="F1797A"/>
    <a:srgbClr val="5B6E8E"/>
    <a:srgbClr val="7F7F7F"/>
    <a:srgbClr val="FF3300"/>
    <a:srgbClr val="686868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60" autoAdjust="0"/>
    <p:restoredTop sz="93858" autoAdjust="0"/>
  </p:normalViewPr>
  <p:slideViewPr>
    <p:cSldViewPr snapToGrid="0">
      <p:cViewPr varScale="1">
        <p:scale>
          <a:sx n="83" d="100"/>
          <a:sy n="83" d="100"/>
        </p:scale>
        <p:origin x="10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48EED-12DB-4F21-B8F2-4A71E572B1C3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1A7E-DA33-4C88-9A33-F1B9CB735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7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배경화면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4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48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db</a:t>
            </a:r>
            <a:r>
              <a:rPr lang="en-US" altLang="ko-KR" dirty="0"/>
              <a:t> 21~24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구현 날짜 그대로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30</a:t>
            </a:r>
            <a:r>
              <a:rPr lang="ko-KR" altLang="en-US" dirty="0"/>
              <a:t>일 통합테스트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수요일 통합테스트</a:t>
            </a:r>
            <a:endParaRPr lang="en-US" altLang="ko-KR" dirty="0"/>
          </a:p>
          <a:p>
            <a:r>
              <a:rPr lang="ko-KR" altLang="en-US" dirty="0"/>
              <a:t>금요일 통합테스트</a:t>
            </a:r>
            <a:endParaRPr lang="en-US" altLang="ko-KR" dirty="0"/>
          </a:p>
          <a:p>
            <a:r>
              <a:rPr lang="ko-KR" altLang="en-US" dirty="0"/>
              <a:t>월요일 최종테스트</a:t>
            </a:r>
            <a:endParaRPr lang="en-US" altLang="ko-KR" dirty="0"/>
          </a:p>
          <a:p>
            <a:r>
              <a:rPr lang="ko-KR" altLang="en-US" dirty="0"/>
              <a:t>문서는 </a:t>
            </a:r>
            <a:r>
              <a:rPr lang="en-US" altLang="ko-KR" dirty="0"/>
              <a:t>6~8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7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4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6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5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3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 3</a:t>
            </a:r>
            <a:r>
              <a:rPr lang="ko-KR" altLang="en-US" dirty="0"/>
              <a:t>장정도로 추려서 보여주고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나머지 실제 사진으로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8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42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4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6335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1202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90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9162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96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8897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057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4414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881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615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921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96A0443-14A0-4D22-BA5F-9E551FE41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61"/>
            <a:ext cx="12192000" cy="68789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AE0CD8-580F-4D0F-B909-772D1B04D7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0574DC4-B4AD-4B25-81F6-A1E72490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2" y="6063329"/>
            <a:ext cx="518408" cy="518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0383" y="2193129"/>
            <a:ext cx="7510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우리 혼자 산다</a:t>
            </a:r>
            <a:endParaRPr lang="en-US" altLang="ko-KR" sz="4800" b="1" dirty="0">
              <a:solidFill>
                <a:schemeClr val="tx1">
                  <a:lumMod val="95000"/>
                  <a:lumOff val="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837184-BCAC-426F-806A-C15BBE0AF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480" y="3312283"/>
            <a:ext cx="6312627" cy="6956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58B417-F2A0-498F-AD9B-AF04964DE2E8}"/>
              </a:ext>
            </a:extLst>
          </p:cNvPr>
          <p:cNvSpPr txBox="1"/>
          <p:nvPr/>
        </p:nvSpPr>
        <p:spPr>
          <a:xfrm>
            <a:off x="3231579" y="3475465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조 안병욱 </a:t>
            </a:r>
            <a:r>
              <a:rPr lang="ko-KR" altLang="en-US" b="1" dirty="0" err="1"/>
              <a:t>형태희</a:t>
            </a:r>
            <a:r>
              <a:rPr lang="ko-KR" altLang="en-US" b="1" dirty="0"/>
              <a:t> 권범준 </a:t>
            </a:r>
            <a:r>
              <a:rPr lang="ko-KR" altLang="en-US" b="1" dirty="0" err="1"/>
              <a:t>황선혜</a:t>
            </a:r>
            <a:r>
              <a:rPr lang="ko-KR" altLang="en-US" b="1" dirty="0"/>
              <a:t> </a:t>
            </a:r>
            <a:r>
              <a:rPr lang="ko-KR" altLang="en-US" b="1" dirty="0" err="1"/>
              <a:t>고세라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921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3583E1-C127-4A53-A2CA-1760A309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0" y="1170965"/>
            <a:ext cx="10438680" cy="50494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마인드맵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2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F6A0558-7EC3-46D1-8A2A-0F072315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" y="1370853"/>
            <a:ext cx="10839718" cy="483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6488B7-AB2D-4ECF-9915-5D3E24F6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" y="1370852"/>
            <a:ext cx="10839718" cy="483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4B83774-4A3C-4F4D-A7F7-63ABD19C62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" y="1600200"/>
            <a:ext cx="8292352" cy="422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020EDD7-CFC6-4A41-B68C-1F1829C02656}"/>
              </a:ext>
            </a:extLst>
          </p:cNvPr>
          <p:cNvSpPr/>
          <p:nvPr/>
        </p:nvSpPr>
        <p:spPr>
          <a:xfrm>
            <a:off x="3025928" y="3689113"/>
            <a:ext cx="3793616" cy="40432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4">
            <a:extLst>
              <a:ext uri="{FF2B5EF4-FFF2-40B4-BE49-F238E27FC236}">
                <a16:creationId xmlns:a16="http://schemas.microsoft.com/office/drawing/2014/main" id="{1C53EA1F-DF72-4A85-A72A-A5276B4CFEB8}"/>
              </a:ext>
            </a:extLst>
          </p:cNvPr>
          <p:cNvGrpSpPr>
            <a:grpSpLocks/>
          </p:cNvGrpSpPr>
          <p:nvPr/>
        </p:nvGrpSpPr>
        <p:grpSpPr bwMode="auto">
          <a:xfrm>
            <a:off x="1101027" y="5497659"/>
            <a:ext cx="233363" cy="444500"/>
            <a:chOff x="1286694" y="1914525"/>
            <a:chExt cx="232594" cy="444161"/>
          </a:xfrm>
        </p:grpSpPr>
        <p:grpSp>
          <p:nvGrpSpPr>
            <p:cNvPr id="11" name="그룹 106">
              <a:extLst>
                <a:ext uri="{FF2B5EF4-FFF2-40B4-BE49-F238E27FC236}">
                  <a16:creationId xmlns:a16="http://schemas.microsoft.com/office/drawing/2014/main" id="{E728FB73-98A2-466A-AFED-2A2E251B5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7" name="타원 144">
                <a:extLst>
                  <a:ext uri="{FF2B5EF4-FFF2-40B4-BE49-F238E27FC236}">
                    <a16:creationId xmlns:a16="http://schemas.microsoft.com/office/drawing/2014/main" id="{01646FB4-6693-4B0E-B23D-E74173185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8" name="타원 148">
                <a:extLst>
                  <a:ext uri="{FF2B5EF4-FFF2-40B4-BE49-F238E27FC236}">
                    <a16:creationId xmlns:a16="http://schemas.microsoft.com/office/drawing/2014/main" id="{5B8D6085-4DF8-41D6-8792-298A3BC31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6" name="Picture 165">
              <a:extLst>
                <a:ext uri="{FF2B5EF4-FFF2-40B4-BE49-F238E27FC236}">
                  <a16:creationId xmlns:a16="http://schemas.microsoft.com/office/drawing/2014/main" id="{BA027179-94B7-4CE8-83D8-96F256E64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E34DA33-0711-4AEE-A4F0-9F7956BB106D}"/>
              </a:ext>
            </a:extLst>
          </p:cNvPr>
          <p:cNvSpPr txBox="1"/>
          <p:nvPr/>
        </p:nvSpPr>
        <p:spPr>
          <a:xfrm>
            <a:off x="9261708" y="3935982"/>
            <a:ext cx="2702903" cy="68480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포털 사이트 검색기능</a:t>
            </a:r>
            <a:endParaRPr lang="en-US" altLang="ko-KR" sz="1400" b="1" dirty="0"/>
          </a:p>
          <a:p>
            <a:r>
              <a:rPr lang="ko-KR" altLang="en-US" sz="1400" b="1" dirty="0"/>
              <a:t>포털 검색 </a:t>
            </a:r>
            <a:r>
              <a:rPr lang="en-US" altLang="ko-KR" sz="1400" b="1" dirty="0" err="1"/>
              <a:t>api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사용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네이버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다음</a:t>
            </a:r>
            <a:r>
              <a:rPr lang="en-US" altLang="ko-KR" sz="1400" b="1" dirty="0"/>
              <a:t>)</a:t>
            </a:r>
          </a:p>
          <a:p>
            <a:r>
              <a:rPr lang="en-US" altLang="ko-KR" sz="1050" b="1" dirty="0"/>
              <a:t>(</a:t>
            </a:r>
            <a:r>
              <a:rPr lang="ko-KR" altLang="en-US" sz="1050" b="1" dirty="0"/>
              <a:t>검색로그를 수집해 모임 추천에 사용</a:t>
            </a:r>
            <a:r>
              <a:rPr lang="en-US" altLang="ko-KR" sz="1050" b="1" dirty="0"/>
              <a:t>)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BC2DDEB-B490-4D00-9A1B-E7BD328B8CD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819544" y="3891275"/>
            <a:ext cx="2408346" cy="3871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1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1ACA75-6165-4DED-9EEC-925B1FB4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네이버 아이디 로그인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7D204-E565-492B-A721-378A3A18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3" y="1413183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회원탈퇴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FB83B-2B50-4B93-9F1F-7FEB55C9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모임 과제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44DE62-7783-4FDE-A224-92EFCCA1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이 달의 </a:t>
            </a:r>
            <a:r>
              <a:rPr lang="ko-KR" altLang="en-US" sz="16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자취왕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5A9BD5"/>
                </a:solidFill>
              </a:rPr>
              <a:t>추천알고리즘 플로우 차트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8727055-D196-4FAE-829D-B4470513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1146512"/>
            <a:ext cx="7524750" cy="53605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764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61487-D2DD-47B1-82A8-64C5773B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알고리즘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71542-73BE-4D9E-B5DD-2D8D8DE68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6130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b="37266"/>
          <a:stretch/>
        </p:blipFill>
        <p:spPr>
          <a:xfrm>
            <a:off x="-6022" y="0"/>
            <a:ext cx="12192000" cy="24736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3950" y="4099293"/>
            <a:ext cx="282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INDEX</a:t>
            </a:r>
            <a:endParaRPr lang="ko-KR" altLang="en-US" sz="44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326" y="4850371"/>
            <a:ext cx="24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Single Trace</a:t>
            </a:r>
            <a:endParaRPr lang="ko-KR" altLang="en-US" sz="28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34326" y="4778348"/>
            <a:ext cx="144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581DDB-0775-4998-AC9E-63BE1A750A1C}"/>
              </a:ext>
            </a:extLst>
          </p:cNvPr>
          <p:cNvSpPr/>
          <p:nvPr/>
        </p:nvSpPr>
        <p:spPr>
          <a:xfrm>
            <a:off x="4517744" y="3071562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소개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26DE27-EF65-4213-BBDB-AFEB3A86E85E}"/>
              </a:ext>
            </a:extLst>
          </p:cNvPr>
          <p:cNvSpPr/>
          <p:nvPr/>
        </p:nvSpPr>
        <p:spPr>
          <a:xfrm>
            <a:off x="4517744" y="4259054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주요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3ACD77-52EA-4F66-968C-4A20BF1A922C}"/>
              </a:ext>
            </a:extLst>
          </p:cNvPr>
          <p:cNvSpPr/>
          <p:nvPr/>
        </p:nvSpPr>
        <p:spPr>
          <a:xfrm>
            <a:off x="4517744" y="5490599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마인드맵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964F8-2979-4102-BFBA-811B0074C909}"/>
              </a:ext>
            </a:extLst>
          </p:cNvPr>
          <p:cNvSpPr/>
          <p:nvPr/>
        </p:nvSpPr>
        <p:spPr>
          <a:xfrm>
            <a:off x="8577270" y="3071562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관계도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2FFF66-E27F-406C-A07A-457867F9EB48}"/>
              </a:ext>
            </a:extLst>
          </p:cNvPr>
          <p:cNvSpPr/>
          <p:nvPr/>
        </p:nvSpPr>
        <p:spPr>
          <a:xfrm>
            <a:off x="8531564" y="4288786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설계도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B2260D-6B63-45FF-B6B0-4291B4E90FB0}"/>
              </a:ext>
            </a:extLst>
          </p:cNvPr>
          <p:cNvSpPr/>
          <p:nvPr/>
        </p:nvSpPr>
        <p:spPr>
          <a:xfrm>
            <a:off x="8577270" y="5487926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개발일정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A97A446-3B5E-4FEA-9C2F-66DC9DC11A8D}"/>
              </a:ext>
            </a:extLst>
          </p:cNvPr>
          <p:cNvSpPr/>
          <p:nvPr/>
        </p:nvSpPr>
        <p:spPr>
          <a:xfrm>
            <a:off x="3676662" y="3186373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649F41-A761-4E28-AFDD-EADAA4D6B14D}"/>
              </a:ext>
            </a:extLst>
          </p:cNvPr>
          <p:cNvSpPr/>
          <p:nvPr/>
        </p:nvSpPr>
        <p:spPr>
          <a:xfrm>
            <a:off x="3676662" y="438024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3B13AD-286F-4AE0-A7E9-431611E62DBD}"/>
              </a:ext>
            </a:extLst>
          </p:cNvPr>
          <p:cNvSpPr/>
          <p:nvPr/>
        </p:nvSpPr>
        <p:spPr>
          <a:xfrm>
            <a:off x="3676662" y="5626278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3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522B18-3F3C-443B-AD44-4949626DFCD5}"/>
              </a:ext>
            </a:extLst>
          </p:cNvPr>
          <p:cNvSpPr/>
          <p:nvPr/>
        </p:nvSpPr>
        <p:spPr>
          <a:xfrm>
            <a:off x="7746433" y="318895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53DD4A-E24F-4166-B8C0-DB4F3634AB24}"/>
              </a:ext>
            </a:extLst>
          </p:cNvPr>
          <p:cNvSpPr/>
          <p:nvPr/>
        </p:nvSpPr>
        <p:spPr>
          <a:xfrm>
            <a:off x="7746433" y="4396275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5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A8DB374-03B5-4D6F-849F-58322626363A}"/>
              </a:ext>
            </a:extLst>
          </p:cNvPr>
          <p:cNvSpPr/>
          <p:nvPr/>
        </p:nvSpPr>
        <p:spPr>
          <a:xfrm>
            <a:off x="7756678" y="5628863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3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9224572" y="4047830"/>
            <a:ext cx="2787496" cy="95410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날씨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미세먼지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서울시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공공데이터를 이용한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행동 추천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날씨에 따른 테마변경</a:t>
            </a:r>
            <a:endParaRPr lang="en-US" altLang="ko-KR" sz="1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353E2B-FC07-4102-AA15-1300C249A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" y="1600200"/>
            <a:ext cx="8292352" cy="42291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4F152C-43BC-4F05-A116-2B9EE8B469B4}"/>
              </a:ext>
            </a:extLst>
          </p:cNvPr>
          <p:cNvSpPr/>
          <p:nvPr/>
        </p:nvSpPr>
        <p:spPr>
          <a:xfrm>
            <a:off x="6944098" y="2188864"/>
            <a:ext cx="1849525" cy="2419582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44">
            <a:extLst>
              <a:ext uri="{FF2B5EF4-FFF2-40B4-BE49-F238E27FC236}">
                <a16:creationId xmlns:a16="http://schemas.microsoft.com/office/drawing/2014/main" id="{6BDEE332-4814-4AE2-B8D4-E555559F73CE}"/>
              </a:ext>
            </a:extLst>
          </p:cNvPr>
          <p:cNvGrpSpPr>
            <a:grpSpLocks/>
          </p:cNvGrpSpPr>
          <p:nvPr/>
        </p:nvGrpSpPr>
        <p:grpSpPr bwMode="auto">
          <a:xfrm>
            <a:off x="8454640" y="1966614"/>
            <a:ext cx="233363" cy="444500"/>
            <a:chOff x="1286694" y="1914525"/>
            <a:chExt cx="232594" cy="444161"/>
          </a:xfrm>
        </p:grpSpPr>
        <p:grpSp>
          <p:nvGrpSpPr>
            <p:cNvPr id="10" name="그룹 106">
              <a:extLst>
                <a:ext uri="{FF2B5EF4-FFF2-40B4-BE49-F238E27FC236}">
                  <a16:creationId xmlns:a16="http://schemas.microsoft.com/office/drawing/2014/main" id="{E409453E-7E27-4893-8BA5-150977D7B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6" name="타원 144">
                <a:extLst>
                  <a:ext uri="{FF2B5EF4-FFF2-40B4-BE49-F238E27FC236}">
                    <a16:creationId xmlns:a16="http://schemas.microsoft.com/office/drawing/2014/main" id="{4684EA35-FE5F-4A03-BD5B-9C4D81AEF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" name="타원 148">
                <a:extLst>
                  <a:ext uri="{FF2B5EF4-FFF2-40B4-BE49-F238E27FC236}">
                    <a16:creationId xmlns:a16="http://schemas.microsoft.com/office/drawing/2014/main" id="{7DD6BFBD-90E5-417A-A175-B250FAEFD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1" name="Picture 165">
              <a:extLst>
                <a:ext uri="{FF2B5EF4-FFF2-40B4-BE49-F238E27FC236}">
                  <a16:creationId xmlns:a16="http://schemas.microsoft.com/office/drawing/2014/main" id="{EDDEBF0A-6826-459A-BBC8-FFA058052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1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정보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E642BB5-2608-4C00-ADFB-5C6229C5D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32" y="1513164"/>
            <a:ext cx="8672736" cy="44230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44">
            <a:extLst>
              <a:ext uri="{FF2B5EF4-FFF2-40B4-BE49-F238E27FC236}">
                <a16:creationId xmlns:a16="http://schemas.microsoft.com/office/drawing/2014/main" id="{8FACA85D-460F-4FC3-BA64-275A752D4378}"/>
              </a:ext>
            </a:extLst>
          </p:cNvPr>
          <p:cNvGrpSpPr>
            <a:grpSpLocks/>
          </p:cNvGrpSpPr>
          <p:nvPr/>
        </p:nvGrpSpPr>
        <p:grpSpPr bwMode="auto">
          <a:xfrm>
            <a:off x="2943073" y="2184728"/>
            <a:ext cx="233363" cy="444500"/>
            <a:chOff x="1286694" y="1914525"/>
            <a:chExt cx="232594" cy="444161"/>
          </a:xfrm>
        </p:grpSpPr>
        <p:grpSp>
          <p:nvGrpSpPr>
            <p:cNvPr id="8" name="그룹 106">
              <a:extLst>
                <a:ext uri="{FF2B5EF4-FFF2-40B4-BE49-F238E27FC236}">
                  <a16:creationId xmlns:a16="http://schemas.microsoft.com/office/drawing/2014/main" id="{E5E476E5-759A-4661-BDB1-D78D0AE3F1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1" name="타원 144">
                <a:extLst>
                  <a:ext uri="{FF2B5EF4-FFF2-40B4-BE49-F238E27FC236}">
                    <a16:creationId xmlns:a16="http://schemas.microsoft.com/office/drawing/2014/main" id="{C18ED5C3-F984-4FD2-B317-D72F04EDE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타원 148">
                <a:extLst>
                  <a:ext uri="{FF2B5EF4-FFF2-40B4-BE49-F238E27FC236}">
                    <a16:creationId xmlns:a16="http://schemas.microsoft.com/office/drawing/2014/main" id="{F76F4799-601F-4371-87D2-2778DD894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0" name="Picture 165">
              <a:extLst>
                <a:ext uri="{FF2B5EF4-FFF2-40B4-BE49-F238E27FC236}">
                  <a16:creationId xmlns:a16="http://schemas.microsoft.com/office/drawing/2014/main" id="{2B9E540D-EFA7-469E-9C02-3C0C576F2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812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모임관리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6205152-5495-462D-93D1-9CD517AD1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32" y="1513164"/>
            <a:ext cx="8672736" cy="44230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44">
            <a:extLst>
              <a:ext uri="{FF2B5EF4-FFF2-40B4-BE49-F238E27FC236}">
                <a16:creationId xmlns:a16="http://schemas.microsoft.com/office/drawing/2014/main" id="{4CA87E69-DC7F-4C30-ADEA-60773B3D95F9}"/>
              </a:ext>
            </a:extLst>
          </p:cNvPr>
          <p:cNvGrpSpPr>
            <a:grpSpLocks/>
          </p:cNvGrpSpPr>
          <p:nvPr/>
        </p:nvGrpSpPr>
        <p:grpSpPr bwMode="auto">
          <a:xfrm>
            <a:off x="3932974" y="2142783"/>
            <a:ext cx="233363" cy="444500"/>
            <a:chOff x="1286694" y="1914525"/>
            <a:chExt cx="232594" cy="444161"/>
          </a:xfrm>
        </p:grpSpPr>
        <p:grpSp>
          <p:nvGrpSpPr>
            <p:cNvPr id="9" name="그룹 106">
              <a:extLst>
                <a:ext uri="{FF2B5EF4-FFF2-40B4-BE49-F238E27FC236}">
                  <a16:creationId xmlns:a16="http://schemas.microsoft.com/office/drawing/2014/main" id="{E268709A-5969-4676-A7E5-6534F9772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1" name="타원 144">
                <a:extLst>
                  <a:ext uri="{FF2B5EF4-FFF2-40B4-BE49-F238E27FC236}">
                    <a16:creationId xmlns:a16="http://schemas.microsoft.com/office/drawing/2014/main" id="{09AEBAC6-47D6-422F-83B2-C897CE54B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타원 148">
                <a:extLst>
                  <a:ext uri="{FF2B5EF4-FFF2-40B4-BE49-F238E27FC236}">
                    <a16:creationId xmlns:a16="http://schemas.microsoft.com/office/drawing/2014/main" id="{1CF95037-9C73-4FFC-BAEE-23E3107E0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0" name="Picture 165">
              <a:extLst>
                <a:ext uri="{FF2B5EF4-FFF2-40B4-BE49-F238E27FC236}">
                  <a16:creationId xmlns:a16="http://schemas.microsoft.com/office/drawing/2014/main" id="{6216DBA2-92E7-473F-97E5-B5E599344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B20641-2E8D-4933-9785-1B3AF300B8DD}"/>
              </a:ext>
            </a:extLst>
          </p:cNvPr>
          <p:cNvSpPr/>
          <p:nvPr/>
        </p:nvSpPr>
        <p:spPr>
          <a:xfrm>
            <a:off x="8573549" y="2749546"/>
            <a:ext cx="1149291" cy="1126168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6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찜 목록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2037F8D-4D82-407E-977C-F05141E029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333"/>
          <a:stretch/>
        </p:blipFill>
        <p:spPr>
          <a:xfrm>
            <a:off x="1759632" y="1505824"/>
            <a:ext cx="8672736" cy="443043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44">
            <a:extLst>
              <a:ext uri="{FF2B5EF4-FFF2-40B4-BE49-F238E27FC236}">
                <a16:creationId xmlns:a16="http://schemas.microsoft.com/office/drawing/2014/main" id="{4BCDD6A4-A77A-433E-AD3A-FFF9A5E31DD1}"/>
              </a:ext>
            </a:extLst>
          </p:cNvPr>
          <p:cNvGrpSpPr>
            <a:grpSpLocks/>
          </p:cNvGrpSpPr>
          <p:nvPr/>
        </p:nvGrpSpPr>
        <p:grpSpPr bwMode="auto">
          <a:xfrm>
            <a:off x="4780262" y="2167950"/>
            <a:ext cx="233363" cy="444500"/>
            <a:chOff x="1286694" y="1914525"/>
            <a:chExt cx="232594" cy="444161"/>
          </a:xfrm>
        </p:grpSpPr>
        <p:grpSp>
          <p:nvGrpSpPr>
            <p:cNvPr id="8" name="그룹 106">
              <a:extLst>
                <a:ext uri="{FF2B5EF4-FFF2-40B4-BE49-F238E27FC236}">
                  <a16:creationId xmlns:a16="http://schemas.microsoft.com/office/drawing/2014/main" id="{92B81FA7-E780-4DBF-93D5-C7AA0BBFAD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0" name="타원 144">
                <a:extLst>
                  <a:ext uri="{FF2B5EF4-FFF2-40B4-BE49-F238E27FC236}">
                    <a16:creationId xmlns:a16="http://schemas.microsoft.com/office/drawing/2014/main" id="{AE3BC17A-DA19-4241-A044-ADA1E1FF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타원 148">
                <a:extLst>
                  <a:ext uri="{FF2B5EF4-FFF2-40B4-BE49-F238E27FC236}">
                    <a16:creationId xmlns:a16="http://schemas.microsoft.com/office/drawing/2014/main" id="{0CC2BCB1-ACDB-41B3-832A-A7EE753D4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9" name="Picture 165">
              <a:extLst>
                <a:ext uri="{FF2B5EF4-FFF2-40B4-BE49-F238E27FC236}">
                  <a16:creationId xmlns:a16="http://schemas.microsoft.com/office/drawing/2014/main" id="{0930D0FA-1F72-4C33-83E4-6C55ABE49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2856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게시물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58FFC7-311A-4C86-83C2-8F3CA1B29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8"/>
          <a:stretch/>
        </p:blipFill>
        <p:spPr>
          <a:xfrm>
            <a:off x="1759632" y="1513164"/>
            <a:ext cx="8672736" cy="44209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44">
            <a:extLst>
              <a:ext uri="{FF2B5EF4-FFF2-40B4-BE49-F238E27FC236}">
                <a16:creationId xmlns:a16="http://schemas.microsoft.com/office/drawing/2014/main" id="{CF7A74D2-2F5F-4C8D-8B33-2694D552F923}"/>
              </a:ext>
            </a:extLst>
          </p:cNvPr>
          <p:cNvGrpSpPr>
            <a:grpSpLocks/>
          </p:cNvGrpSpPr>
          <p:nvPr/>
        </p:nvGrpSpPr>
        <p:grpSpPr bwMode="auto">
          <a:xfrm>
            <a:off x="5979318" y="2151172"/>
            <a:ext cx="233363" cy="444500"/>
            <a:chOff x="1286694" y="1914525"/>
            <a:chExt cx="232594" cy="444161"/>
          </a:xfrm>
        </p:grpSpPr>
        <p:grpSp>
          <p:nvGrpSpPr>
            <p:cNvPr id="8" name="그룹 106">
              <a:extLst>
                <a:ext uri="{FF2B5EF4-FFF2-40B4-BE49-F238E27FC236}">
                  <a16:creationId xmlns:a16="http://schemas.microsoft.com/office/drawing/2014/main" id="{201E88A4-AF24-40E1-B4EC-E9A40B971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0" name="타원 144">
                <a:extLst>
                  <a:ext uri="{FF2B5EF4-FFF2-40B4-BE49-F238E27FC236}">
                    <a16:creationId xmlns:a16="http://schemas.microsoft.com/office/drawing/2014/main" id="{1F7F8183-17D3-4DF5-87CD-D650E075C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타원 148">
                <a:extLst>
                  <a:ext uri="{FF2B5EF4-FFF2-40B4-BE49-F238E27FC236}">
                    <a16:creationId xmlns:a16="http://schemas.microsoft.com/office/drawing/2014/main" id="{F5162B0A-CE24-4EF5-8FB4-00F85E4A8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9" name="Picture 165">
              <a:extLst>
                <a:ext uri="{FF2B5EF4-FFF2-40B4-BE49-F238E27FC236}">
                  <a16:creationId xmlns:a16="http://schemas.microsoft.com/office/drawing/2014/main" id="{873F5AF9-3642-4674-819B-73891DE58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789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게시물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4DC6188-435F-49AD-BD46-5153C49DFA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2"/>
          <a:stretch/>
        </p:blipFill>
        <p:spPr>
          <a:xfrm>
            <a:off x="1759632" y="1513164"/>
            <a:ext cx="8672736" cy="4423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44">
            <a:extLst>
              <a:ext uri="{FF2B5EF4-FFF2-40B4-BE49-F238E27FC236}">
                <a16:creationId xmlns:a16="http://schemas.microsoft.com/office/drawing/2014/main" id="{4B12D08A-47F7-45C8-A3D2-050AEC9A078A}"/>
              </a:ext>
            </a:extLst>
          </p:cNvPr>
          <p:cNvGrpSpPr>
            <a:grpSpLocks/>
          </p:cNvGrpSpPr>
          <p:nvPr/>
        </p:nvGrpSpPr>
        <p:grpSpPr bwMode="auto">
          <a:xfrm>
            <a:off x="3754557" y="2730013"/>
            <a:ext cx="233363" cy="444500"/>
            <a:chOff x="1286694" y="1914525"/>
            <a:chExt cx="232594" cy="444161"/>
          </a:xfrm>
        </p:grpSpPr>
        <p:grpSp>
          <p:nvGrpSpPr>
            <p:cNvPr id="8" name="그룹 106">
              <a:extLst>
                <a:ext uri="{FF2B5EF4-FFF2-40B4-BE49-F238E27FC236}">
                  <a16:creationId xmlns:a16="http://schemas.microsoft.com/office/drawing/2014/main" id="{C9D7588C-24B6-44E5-AC24-6F2FA8EBF0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0" name="타원 144">
                <a:extLst>
                  <a:ext uri="{FF2B5EF4-FFF2-40B4-BE49-F238E27FC236}">
                    <a16:creationId xmlns:a16="http://schemas.microsoft.com/office/drawing/2014/main" id="{D05E4149-FB59-4BE8-AD7C-C080774A0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타원 148">
                <a:extLst>
                  <a:ext uri="{FF2B5EF4-FFF2-40B4-BE49-F238E27FC236}">
                    <a16:creationId xmlns:a16="http://schemas.microsoft.com/office/drawing/2014/main" id="{43A8DF1D-C1B1-4D8B-9578-36CEDA13E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9" name="Picture 165">
              <a:extLst>
                <a:ext uri="{FF2B5EF4-FFF2-40B4-BE49-F238E27FC236}">
                  <a16:creationId xmlns:a16="http://schemas.microsoft.com/office/drawing/2014/main" id="{C1A22C01-43A3-41FD-BD1C-33151C12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6624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혼자놀아요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메인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1454CD-DBA9-4082-B9B0-50CF6A6A6469}"/>
              </a:ext>
            </a:extLst>
          </p:cNvPr>
          <p:cNvGrpSpPr/>
          <p:nvPr/>
        </p:nvGrpSpPr>
        <p:grpSpPr>
          <a:xfrm>
            <a:off x="793217" y="1600200"/>
            <a:ext cx="7562850" cy="4954832"/>
            <a:chOff x="2466975" y="1380209"/>
            <a:chExt cx="7562850" cy="49548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1A08C2-06EC-4CC4-8C21-944641DD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975" y="1380209"/>
              <a:ext cx="7562850" cy="49548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3B0DA5-A6B1-44EB-B404-9A6DACDB5DAD}"/>
                </a:ext>
              </a:extLst>
            </p:cNvPr>
            <p:cNvSpPr/>
            <p:nvPr/>
          </p:nvSpPr>
          <p:spPr>
            <a:xfrm>
              <a:off x="2573865" y="1676399"/>
              <a:ext cx="6383867" cy="279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0A5353-07BC-4096-B3ED-D57959D33620}"/>
                </a:ext>
              </a:extLst>
            </p:cNvPr>
            <p:cNvSpPr txBox="1"/>
            <p:nvPr/>
          </p:nvSpPr>
          <p:spPr>
            <a:xfrm>
              <a:off x="5550957" y="1678801"/>
              <a:ext cx="2277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 달의 최고 </a:t>
              </a:r>
              <a:r>
                <a:rPr lang="ko-KR" altLang="en-US" sz="1200" dirty="0" err="1"/>
                <a:t>자취왕</a:t>
              </a:r>
              <a:endParaRPr lang="ko-KR" altLang="en-US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177FCEF-9B02-4EC3-8CE7-7232C36840FA}"/>
              </a:ext>
            </a:extLst>
          </p:cNvPr>
          <p:cNvSpPr txBox="1"/>
          <p:nvPr/>
        </p:nvSpPr>
        <p:spPr>
          <a:xfrm>
            <a:off x="8788345" y="4247470"/>
            <a:ext cx="3044808" cy="1600438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한주의 </a:t>
            </a:r>
            <a:r>
              <a:rPr lang="ko-KR" altLang="en-US" sz="1400" b="1" dirty="0" err="1"/>
              <a:t>인기글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좋아요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조회수를 통한 </a:t>
            </a:r>
            <a:r>
              <a:rPr lang="ko-KR" altLang="en-US" sz="1400" b="1" dirty="0" err="1"/>
              <a:t>인기글</a:t>
            </a:r>
            <a:r>
              <a:rPr lang="ko-KR" altLang="en-US" sz="1400" b="1" dirty="0"/>
              <a:t> 도출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-&gt; </a:t>
            </a:r>
            <a:r>
              <a:rPr lang="ko-KR" altLang="en-US" sz="1400" b="1" dirty="0"/>
              <a:t>글을 쓸 동기부여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이곳에서 누른 </a:t>
            </a:r>
            <a:r>
              <a:rPr lang="ko-KR" altLang="en-US" sz="1400" b="1" dirty="0" err="1"/>
              <a:t>좋아요와</a:t>
            </a:r>
            <a:r>
              <a:rPr lang="ko-KR" altLang="en-US" sz="1400" b="1" dirty="0"/>
              <a:t> 쓴 글은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차후 모임페이지에서 사용될 정보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1CA1B1-248E-446F-83A6-DF0240DB7821}"/>
              </a:ext>
            </a:extLst>
          </p:cNvPr>
          <p:cNvSpPr/>
          <p:nvPr/>
        </p:nvSpPr>
        <p:spPr>
          <a:xfrm>
            <a:off x="900107" y="1945829"/>
            <a:ext cx="7329493" cy="1661437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A3FEE-9B6F-4950-A365-18B7F4268FA4}"/>
              </a:ext>
            </a:extLst>
          </p:cNvPr>
          <p:cNvSpPr txBox="1"/>
          <p:nvPr/>
        </p:nvSpPr>
        <p:spPr>
          <a:xfrm>
            <a:off x="8905790" y="2037883"/>
            <a:ext cx="3044809" cy="73866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이달의 </a:t>
            </a:r>
            <a:r>
              <a:rPr lang="ko-KR" altLang="en-US" sz="1400" b="1" dirty="0" err="1"/>
              <a:t>자취왕</a:t>
            </a:r>
            <a:endParaRPr lang="en-US" altLang="ko-KR" sz="1400" b="1" dirty="0"/>
          </a:p>
          <a:p>
            <a:pPr marL="285750" indent="-285750" algn="ctr">
              <a:buFontTx/>
              <a:buChar char="-"/>
            </a:pPr>
            <a:r>
              <a:rPr lang="ko-KR" altLang="en-US" sz="1400" b="1" dirty="0"/>
              <a:t>추천 수를 많이 받은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사람수대로 </a:t>
            </a:r>
            <a:r>
              <a:rPr lang="en-US" altLang="ko-KR" sz="1400" b="1" dirty="0"/>
              <a:t>1,2,3 </a:t>
            </a:r>
            <a:r>
              <a:rPr lang="ko-KR" altLang="en-US" sz="1400" b="1" dirty="0"/>
              <a:t>위 도출</a:t>
            </a:r>
            <a:endParaRPr lang="en-US" altLang="ko-KR" sz="14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07CCD1-12BF-4D64-940F-47CD2B757B47}"/>
              </a:ext>
            </a:extLst>
          </p:cNvPr>
          <p:cNvSpPr/>
          <p:nvPr/>
        </p:nvSpPr>
        <p:spPr>
          <a:xfrm>
            <a:off x="1870745" y="3664090"/>
            <a:ext cx="5595457" cy="1016967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3DFC435-8B10-429C-80E2-26079524B979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8229600" y="2407215"/>
            <a:ext cx="676190" cy="36933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9481207-FAA3-4DFA-A9B3-33E893DCAFF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466202" y="4247470"/>
            <a:ext cx="1322143" cy="80021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1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6" y="350970"/>
            <a:ext cx="463446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다른 유저가 볼 나의 상세페이지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3B0DA5-A6B1-44EB-B404-9A6DACDB5DAD}"/>
              </a:ext>
            </a:extLst>
          </p:cNvPr>
          <p:cNvSpPr/>
          <p:nvPr/>
        </p:nvSpPr>
        <p:spPr>
          <a:xfrm>
            <a:off x="2573865" y="1676399"/>
            <a:ext cx="6383867" cy="279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A701A1-CDA4-4A7F-B704-7043D0D4F69D}"/>
              </a:ext>
            </a:extLst>
          </p:cNvPr>
          <p:cNvGrpSpPr/>
          <p:nvPr/>
        </p:nvGrpSpPr>
        <p:grpSpPr>
          <a:xfrm>
            <a:off x="2438400" y="1407472"/>
            <a:ext cx="7315200" cy="4906680"/>
            <a:chOff x="2438400" y="1407472"/>
            <a:chExt cx="7315200" cy="49066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978DD8D-6602-4CA7-9391-B119E3F8B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1407472"/>
              <a:ext cx="7315200" cy="49066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8833D6-719D-4D32-AFC9-EC2369347F25}"/>
                </a:ext>
              </a:extLst>
            </p:cNvPr>
            <p:cNvSpPr/>
            <p:nvPr/>
          </p:nvSpPr>
          <p:spPr>
            <a:xfrm>
              <a:off x="2573865" y="1885950"/>
              <a:ext cx="3665010" cy="428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01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6" y="350970"/>
            <a:ext cx="447410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3B0DA5-A6B1-44EB-B404-9A6DACDB5DAD}"/>
              </a:ext>
            </a:extLst>
          </p:cNvPr>
          <p:cNvSpPr/>
          <p:nvPr/>
        </p:nvSpPr>
        <p:spPr>
          <a:xfrm>
            <a:off x="2573865" y="1676399"/>
            <a:ext cx="6383867" cy="279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5C78E-041E-4073-A644-5518C75DB5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6"/>
          <a:stretch/>
        </p:blipFill>
        <p:spPr>
          <a:xfrm>
            <a:off x="2438399" y="1407472"/>
            <a:ext cx="7304430" cy="4888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27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같이놀아요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메인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7" y="1600200"/>
            <a:ext cx="7668716" cy="47047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44">
            <a:extLst>
              <a:ext uri="{FF2B5EF4-FFF2-40B4-BE49-F238E27FC236}">
                <a16:creationId xmlns:a16="http://schemas.microsoft.com/office/drawing/2014/main" id="{6FA81B36-7F41-49CF-92C6-367ACD4BB44E}"/>
              </a:ext>
            </a:extLst>
          </p:cNvPr>
          <p:cNvGrpSpPr>
            <a:grpSpLocks/>
          </p:cNvGrpSpPr>
          <p:nvPr/>
        </p:nvGrpSpPr>
        <p:grpSpPr bwMode="auto">
          <a:xfrm>
            <a:off x="7615740" y="2579011"/>
            <a:ext cx="233363" cy="444500"/>
            <a:chOff x="1286694" y="1914525"/>
            <a:chExt cx="232594" cy="444161"/>
          </a:xfrm>
        </p:grpSpPr>
        <p:grpSp>
          <p:nvGrpSpPr>
            <p:cNvPr id="10" name="그룹 106">
              <a:extLst>
                <a:ext uri="{FF2B5EF4-FFF2-40B4-BE49-F238E27FC236}">
                  <a16:creationId xmlns:a16="http://schemas.microsoft.com/office/drawing/2014/main" id="{C87FA4B4-5BA8-4899-9D40-C051CE4D6C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2" name="타원 144">
                <a:extLst>
                  <a:ext uri="{FF2B5EF4-FFF2-40B4-BE49-F238E27FC236}">
                    <a16:creationId xmlns:a16="http://schemas.microsoft.com/office/drawing/2014/main" id="{02B5625F-8885-4A62-8D9E-315144745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타원 148">
                <a:extLst>
                  <a:ext uri="{FF2B5EF4-FFF2-40B4-BE49-F238E27FC236}">
                    <a16:creationId xmlns:a16="http://schemas.microsoft.com/office/drawing/2014/main" id="{309C2878-B152-43F5-BD66-34AC69FF0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1" name="Picture 165">
              <a:extLst>
                <a:ext uri="{FF2B5EF4-FFF2-40B4-BE49-F238E27FC236}">
                  <a16:creationId xmlns:a16="http://schemas.microsoft.com/office/drawing/2014/main" id="{2AB9BB0F-A90E-47E4-B9E0-741DCC9C1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082AF0-E86A-4ED4-9EE8-47822E749B52}"/>
              </a:ext>
            </a:extLst>
          </p:cNvPr>
          <p:cNvSpPr txBox="1"/>
          <p:nvPr/>
        </p:nvSpPr>
        <p:spPr>
          <a:xfrm>
            <a:off x="8645732" y="3198847"/>
            <a:ext cx="3412043" cy="20313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모임 추천방식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자신의 쓴 개인정보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메인 화면에서 검색한 로그기록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자신이 올린 글 목록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자신이 좋아요 누른 글 목록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자신이 가입하여 활동하는 소모임</a:t>
            </a:r>
            <a:endParaRPr lang="en-US" altLang="ko-KR" sz="1400" b="1" dirty="0"/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r>
              <a:rPr lang="en-US" altLang="ko-KR" sz="1400" b="1" dirty="0"/>
              <a:t>-&gt; </a:t>
            </a:r>
            <a:r>
              <a:rPr lang="ko-KR" altLang="en-US" sz="1400" b="1" dirty="0"/>
              <a:t>각 행동마다의 점수를 통해 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이를 기반으로 추천을 해준다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6815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9EB1085-56B4-48E6-B7B8-5191989D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8" t="13934" r="32094" b="24925"/>
          <a:stretch/>
        </p:blipFill>
        <p:spPr>
          <a:xfrm>
            <a:off x="3835950" y="1078030"/>
            <a:ext cx="4520099" cy="4198411"/>
          </a:xfrm>
          <a:prstGeom prst="rect">
            <a:avLst/>
          </a:prstGeom>
        </p:spPr>
      </p:pic>
      <p:sp>
        <p:nvSpPr>
          <p:cNvPr id="5" name="왼쪽 대괄호 4"/>
          <p:cNvSpPr/>
          <p:nvPr/>
        </p:nvSpPr>
        <p:spPr>
          <a:xfrm>
            <a:off x="3375520" y="5542870"/>
            <a:ext cx="115748" cy="955503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01089" y="5607497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점점 늘어가는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/ 2</a:t>
            </a:r>
            <a:r>
              <a:rPr lang="ko-KR" altLang="en-US" dirty="0"/>
              <a:t>인 가구 비율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2331" y="608524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 인구의 </a:t>
            </a:r>
            <a:r>
              <a:rPr lang="en-US" altLang="ko-KR" dirty="0"/>
              <a:t>1/3</a:t>
            </a:r>
            <a:r>
              <a:rPr lang="ko-KR" altLang="en-US" dirty="0"/>
              <a:t>은 자취생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302493" y="6106785"/>
            <a:ext cx="466543" cy="3302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/>
          <p:cNvSpPr/>
          <p:nvPr/>
        </p:nvSpPr>
        <p:spPr>
          <a:xfrm flipH="1">
            <a:off x="8584982" y="5542870"/>
            <a:ext cx="115748" cy="955503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186452" y="98557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,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368553" y="16084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“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92191" y="16084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034005" y="2462772"/>
            <a:ext cx="14260010" cy="2813669"/>
            <a:chOff x="-1034005" y="2462772"/>
            <a:chExt cx="14260010" cy="281366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-1034005" y="2462772"/>
              <a:ext cx="14260010" cy="2813669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49996" y="3204061"/>
              <a:ext cx="275267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>
                  <a:solidFill>
                    <a:schemeClr val="bg1"/>
                  </a:solidFill>
                </a:rPr>
                <a:t>늘어가는 자취 인구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96914" y="3722418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자취생들을 위한 사이트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51874" y="3722418"/>
              <a:ext cx="1388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가 필요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610" y="3193821"/>
              <a:ext cx="436841" cy="60672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713" y="3387626"/>
              <a:ext cx="839815" cy="102818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151" y="3387626"/>
              <a:ext cx="839815" cy="1028184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80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같이놀아요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비모임원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42" y="1519085"/>
            <a:ext cx="7668716" cy="47047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44">
            <a:extLst>
              <a:ext uri="{FF2B5EF4-FFF2-40B4-BE49-F238E27FC236}">
                <a16:creationId xmlns:a16="http://schemas.microsoft.com/office/drawing/2014/main" id="{B2624E51-1671-41E5-9C81-77225998DBBF}"/>
              </a:ext>
            </a:extLst>
          </p:cNvPr>
          <p:cNvGrpSpPr>
            <a:grpSpLocks/>
          </p:cNvGrpSpPr>
          <p:nvPr/>
        </p:nvGrpSpPr>
        <p:grpSpPr bwMode="auto">
          <a:xfrm>
            <a:off x="5979318" y="4948223"/>
            <a:ext cx="233363" cy="444500"/>
            <a:chOff x="1286694" y="1914525"/>
            <a:chExt cx="232594" cy="444161"/>
          </a:xfrm>
        </p:grpSpPr>
        <p:grpSp>
          <p:nvGrpSpPr>
            <p:cNvPr id="10" name="그룹 106">
              <a:extLst>
                <a:ext uri="{FF2B5EF4-FFF2-40B4-BE49-F238E27FC236}">
                  <a16:creationId xmlns:a16="http://schemas.microsoft.com/office/drawing/2014/main" id="{2A5597D3-9137-4EB6-8869-054C8029F2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2" name="타원 144">
                <a:extLst>
                  <a:ext uri="{FF2B5EF4-FFF2-40B4-BE49-F238E27FC236}">
                    <a16:creationId xmlns:a16="http://schemas.microsoft.com/office/drawing/2014/main" id="{5FEE6F6A-C632-45EF-9383-FA36B1B3B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타원 148">
                <a:extLst>
                  <a:ext uri="{FF2B5EF4-FFF2-40B4-BE49-F238E27FC236}">
                    <a16:creationId xmlns:a16="http://schemas.microsoft.com/office/drawing/2014/main" id="{FC4A66A9-A83D-42A4-8ED5-C72A64471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1" name="Picture 165">
              <a:extLst>
                <a:ext uri="{FF2B5EF4-FFF2-40B4-BE49-F238E27FC236}">
                  <a16:creationId xmlns:a16="http://schemas.microsoft.com/office/drawing/2014/main" id="{52AEC18A-1C17-463F-88D9-4ECEFE2EE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9245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CD17082-90F0-49C6-8C9E-D6F038103A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72"/>
          <a:stretch/>
        </p:blipFill>
        <p:spPr>
          <a:xfrm>
            <a:off x="793216" y="1600200"/>
            <a:ext cx="7656471" cy="4704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93216" y="350970"/>
            <a:ext cx="3921395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같이놀아요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모임 상세페이지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모임장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5B9CC6-C1EE-4D47-86BD-46BEE46E8EF5}"/>
              </a:ext>
            </a:extLst>
          </p:cNvPr>
          <p:cNvSpPr/>
          <p:nvPr/>
        </p:nvSpPr>
        <p:spPr>
          <a:xfrm>
            <a:off x="1588005" y="2138776"/>
            <a:ext cx="4393346" cy="4166158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36B410-52A5-4E0A-8218-72B77E2443CD}"/>
              </a:ext>
            </a:extLst>
          </p:cNvPr>
          <p:cNvSpPr txBox="1"/>
          <p:nvPr/>
        </p:nvSpPr>
        <p:spPr>
          <a:xfrm>
            <a:off x="9256721" y="4654601"/>
            <a:ext cx="2276164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모임별</a:t>
            </a:r>
            <a:r>
              <a:rPr lang="ko-KR" altLang="en-US" sz="1400" b="1" dirty="0"/>
              <a:t> 일정 공유</a:t>
            </a:r>
            <a:endParaRPr lang="en-US" altLang="ko-KR" sz="1400" b="1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52E8C69-ED2C-423F-AD27-6D98A5740611}"/>
              </a:ext>
            </a:extLst>
          </p:cNvPr>
          <p:cNvCxnSpPr>
            <a:endCxn id="17" idx="1"/>
          </p:cNvCxnSpPr>
          <p:nvPr/>
        </p:nvCxnSpPr>
        <p:spPr>
          <a:xfrm flipV="1">
            <a:off x="5981351" y="4808490"/>
            <a:ext cx="3275370" cy="2165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817A46-BB15-4F36-B4EE-52FE4D751ABF}"/>
              </a:ext>
            </a:extLst>
          </p:cNvPr>
          <p:cNvSpPr/>
          <p:nvPr/>
        </p:nvSpPr>
        <p:spPr>
          <a:xfrm>
            <a:off x="6174299" y="2307954"/>
            <a:ext cx="1963022" cy="377406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41D95-D9EB-4381-BFA9-64CA0D8DEC80}"/>
              </a:ext>
            </a:extLst>
          </p:cNvPr>
          <p:cNvSpPr txBox="1"/>
          <p:nvPr/>
        </p:nvSpPr>
        <p:spPr>
          <a:xfrm>
            <a:off x="9484503" y="3502404"/>
            <a:ext cx="1820599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채팅기능</a:t>
            </a:r>
            <a:endParaRPr lang="en-US" altLang="ko-KR" sz="1400"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9CD2D54-873A-4085-95E8-F12EB29062DF}"/>
              </a:ext>
            </a:extLst>
          </p:cNvPr>
          <p:cNvCxnSpPr>
            <a:endCxn id="23" idx="1"/>
          </p:cNvCxnSpPr>
          <p:nvPr/>
        </p:nvCxnSpPr>
        <p:spPr>
          <a:xfrm flipV="1">
            <a:off x="8137321" y="3656293"/>
            <a:ext cx="1347182" cy="11875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44">
            <a:extLst>
              <a:ext uri="{FF2B5EF4-FFF2-40B4-BE49-F238E27FC236}">
                <a16:creationId xmlns:a16="http://schemas.microsoft.com/office/drawing/2014/main" id="{1CA80A90-2D03-4831-87B6-D1B67A9CF408}"/>
              </a:ext>
            </a:extLst>
          </p:cNvPr>
          <p:cNvGrpSpPr>
            <a:grpSpLocks/>
          </p:cNvGrpSpPr>
          <p:nvPr/>
        </p:nvGrpSpPr>
        <p:grpSpPr bwMode="auto">
          <a:xfrm>
            <a:off x="1868714" y="3632205"/>
            <a:ext cx="233363" cy="444500"/>
            <a:chOff x="1286694" y="1914525"/>
            <a:chExt cx="232594" cy="444161"/>
          </a:xfrm>
        </p:grpSpPr>
        <p:grpSp>
          <p:nvGrpSpPr>
            <p:cNvPr id="15" name="그룹 106">
              <a:extLst>
                <a:ext uri="{FF2B5EF4-FFF2-40B4-BE49-F238E27FC236}">
                  <a16:creationId xmlns:a16="http://schemas.microsoft.com/office/drawing/2014/main" id="{F165460F-A985-4261-A9EB-4AA5D7888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8" name="타원 144">
                <a:extLst>
                  <a:ext uri="{FF2B5EF4-FFF2-40B4-BE49-F238E27FC236}">
                    <a16:creationId xmlns:a16="http://schemas.microsoft.com/office/drawing/2014/main" id="{A078C125-4EB5-442A-BD28-13D8F61D9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타원 148">
                <a:extLst>
                  <a:ext uri="{FF2B5EF4-FFF2-40B4-BE49-F238E27FC236}">
                    <a16:creationId xmlns:a16="http://schemas.microsoft.com/office/drawing/2014/main" id="{5911115F-5114-428A-8AA8-A801110BE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6" name="Picture 165">
              <a:extLst>
                <a:ext uri="{FF2B5EF4-FFF2-40B4-BE49-F238E27FC236}">
                  <a16:creationId xmlns:a16="http://schemas.microsoft.com/office/drawing/2014/main" id="{14C4D81E-FC87-4778-8F4D-ED9926FBE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9299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2FB6576-03B4-4788-BBCB-00DF2B733C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72"/>
          <a:stretch/>
        </p:blipFill>
        <p:spPr>
          <a:xfrm>
            <a:off x="793216" y="1600200"/>
            <a:ext cx="7656471" cy="4704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93216" y="350970"/>
            <a:ext cx="4265339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같이놀아요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모임 상세페이지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모임원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CBC18-D4C2-4E89-8474-34E4733FB885}"/>
              </a:ext>
            </a:extLst>
          </p:cNvPr>
          <p:cNvSpPr/>
          <p:nvPr/>
        </p:nvSpPr>
        <p:spPr>
          <a:xfrm>
            <a:off x="4513277" y="2466363"/>
            <a:ext cx="1367406" cy="46978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216" y="334450"/>
            <a:ext cx="4298899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같이놀아요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모임 상세페이지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과제보기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44">
            <a:extLst>
              <a:ext uri="{FF2B5EF4-FFF2-40B4-BE49-F238E27FC236}">
                <a16:creationId xmlns:a16="http://schemas.microsoft.com/office/drawing/2014/main" id="{B1EC2F0A-887D-45DA-BC99-28AE7D20D87C}"/>
              </a:ext>
            </a:extLst>
          </p:cNvPr>
          <p:cNvGrpSpPr>
            <a:grpSpLocks/>
          </p:cNvGrpSpPr>
          <p:nvPr/>
        </p:nvGrpSpPr>
        <p:grpSpPr bwMode="auto">
          <a:xfrm>
            <a:off x="4586746" y="3673097"/>
            <a:ext cx="233363" cy="444500"/>
            <a:chOff x="1286694" y="1914525"/>
            <a:chExt cx="232594" cy="444161"/>
          </a:xfrm>
        </p:grpSpPr>
        <p:grpSp>
          <p:nvGrpSpPr>
            <p:cNvPr id="10" name="그룹 106">
              <a:extLst>
                <a:ext uri="{FF2B5EF4-FFF2-40B4-BE49-F238E27FC236}">
                  <a16:creationId xmlns:a16="http://schemas.microsoft.com/office/drawing/2014/main" id="{51146A8B-F647-4FCE-A9AD-AE5FBBB5C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2" name="타원 144">
                <a:extLst>
                  <a:ext uri="{FF2B5EF4-FFF2-40B4-BE49-F238E27FC236}">
                    <a16:creationId xmlns:a16="http://schemas.microsoft.com/office/drawing/2014/main" id="{9F7FD4CA-3635-4B2A-9516-43041582D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타원 148">
                <a:extLst>
                  <a:ext uri="{FF2B5EF4-FFF2-40B4-BE49-F238E27FC236}">
                    <a16:creationId xmlns:a16="http://schemas.microsoft.com/office/drawing/2014/main" id="{ED586997-878C-400F-BB52-FF4B59041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1" name="Picture 165">
              <a:extLst>
                <a:ext uri="{FF2B5EF4-FFF2-40B4-BE49-F238E27FC236}">
                  <a16:creationId xmlns:a16="http://schemas.microsoft.com/office/drawing/2014/main" id="{7D3957D6-593F-4916-A0AC-EDD503210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F5D62C0-D7B1-4379-8311-EA0B28416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5" y="1598921"/>
            <a:ext cx="7656471" cy="47042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그룹 44">
            <a:extLst>
              <a:ext uri="{FF2B5EF4-FFF2-40B4-BE49-F238E27FC236}">
                <a16:creationId xmlns:a16="http://schemas.microsoft.com/office/drawing/2014/main" id="{EC0C4B57-9290-4D1E-A555-140E3807E751}"/>
              </a:ext>
            </a:extLst>
          </p:cNvPr>
          <p:cNvGrpSpPr>
            <a:grpSpLocks/>
          </p:cNvGrpSpPr>
          <p:nvPr/>
        </p:nvGrpSpPr>
        <p:grpSpPr bwMode="auto">
          <a:xfrm>
            <a:off x="3093507" y="3571420"/>
            <a:ext cx="233363" cy="444500"/>
            <a:chOff x="1286694" y="1914525"/>
            <a:chExt cx="232594" cy="444161"/>
          </a:xfrm>
        </p:grpSpPr>
        <p:grpSp>
          <p:nvGrpSpPr>
            <p:cNvPr id="16" name="그룹 106">
              <a:extLst>
                <a:ext uri="{FF2B5EF4-FFF2-40B4-BE49-F238E27FC236}">
                  <a16:creationId xmlns:a16="http://schemas.microsoft.com/office/drawing/2014/main" id="{47A426D8-ACA1-43DF-A209-E039A0B0E9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18" name="타원 144">
                <a:extLst>
                  <a:ext uri="{FF2B5EF4-FFF2-40B4-BE49-F238E27FC236}">
                    <a16:creationId xmlns:a16="http://schemas.microsoft.com/office/drawing/2014/main" id="{2A7DEDB3-12FC-44C9-BC17-102B79549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타원 148">
                <a:extLst>
                  <a:ext uri="{FF2B5EF4-FFF2-40B4-BE49-F238E27FC236}">
                    <a16:creationId xmlns:a16="http://schemas.microsoft.com/office/drawing/2014/main" id="{DE743C31-BEF7-40AD-9FDD-D0BC15126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7" name="Picture 165">
              <a:extLst>
                <a:ext uri="{FF2B5EF4-FFF2-40B4-BE49-F238E27FC236}">
                  <a16:creationId xmlns:a16="http://schemas.microsoft.com/office/drawing/2014/main" id="{4389F332-A761-4F16-B4C3-7262FF048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695466-8A9B-4BFF-A847-1F435E80C6FB}"/>
              </a:ext>
            </a:extLst>
          </p:cNvPr>
          <p:cNvSpPr txBox="1"/>
          <p:nvPr/>
        </p:nvSpPr>
        <p:spPr>
          <a:xfrm>
            <a:off x="8984610" y="3954312"/>
            <a:ext cx="2211436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모임별</a:t>
            </a:r>
            <a:r>
              <a:rPr lang="ko-KR" altLang="en-US" sz="1400" b="1" dirty="0"/>
              <a:t> 과제 설정 기능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160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217" y="350970"/>
            <a:ext cx="4399568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</a:t>
            </a:r>
            <a:r>
              <a:rPr lang="ko-KR" altLang="en-US" b="1" dirty="0">
                <a:solidFill>
                  <a:srgbClr val="5A9BD5"/>
                </a:solidFill>
              </a:rPr>
              <a:t>설계도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같이놀아요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모임 상세페이지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과제상세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46" y="1519085"/>
            <a:ext cx="7667998" cy="470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5CC94F-3F85-4940-812F-25C6B8CE06D2}"/>
              </a:ext>
            </a:extLst>
          </p:cNvPr>
          <p:cNvSpPr/>
          <p:nvPr/>
        </p:nvSpPr>
        <p:spPr>
          <a:xfrm>
            <a:off x="2746663" y="2057220"/>
            <a:ext cx="4261607" cy="4166158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CD1B1-EFE8-43F6-9E36-B68744EE7346}"/>
              </a:ext>
            </a:extLst>
          </p:cNvPr>
          <p:cNvSpPr txBox="1"/>
          <p:nvPr/>
        </p:nvSpPr>
        <p:spPr>
          <a:xfrm>
            <a:off x="8980613" y="3275111"/>
            <a:ext cx="3044809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과제 진행률을 볼 수 있는 상황판</a:t>
            </a:r>
            <a:endParaRPr lang="en-US" altLang="ko-KR" sz="1400" b="1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DBB29B7-EA9C-4534-81D7-A9F5468C94B2}"/>
              </a:ext>
            </a:extLst>
          </p:cNvPr>
          <p:cNvCxnSpPr>
            <a:endCxn id="10" idx="2"/>
          </p:cNvCxnSpPr>
          <p:nvPr/>
        </p:nvCxnSpPr>
        <p:spPr>
          <a:xfrm flipV="1">
            <a:off x="7008270" y="3582888"/>
            <a:ext cx="3494748" cy="5574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개발일정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1" y="2035350"/>
            <a:ext cx="10540898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905724"/>
              </p:ext>
            </p:extLst>
          </p:nvPr>
        </p:nvGraphicFramePr>
        <p:xfrm>
          <a:off x="784860" y="540385"/>
          <a:ext cx="10515601" cy="353936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80232">
                  <a:extLst>
                    <a:ext uri="{9D8B030D-6E8A-4147-A177-3AD203B41FA5}">
                      <a16:colId xmlns:a16="http://schemas.microsoft.com/office/drawing/2014/main" val="3129052580"/>
                    </a:ext>
                  </a:extLst>
                </a:gridCol>
                <a:gridCol w="1044419">
                  <a:extLst>
                    <a:ext uri="{9D8B030D-6E8A-4147-A177-3AD203B41FA5}">
                      <a16:colId xmlns:a16="http://schemas.microsoft.com/office/drawing/2014/main" val="40835712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60157836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306934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80396944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2848577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505769210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723342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8350525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49546244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634172343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759713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32726279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7961460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310733939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04525340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753730696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4040015994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154794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1707662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445687082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42774608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54457767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05319107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90319799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759851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81655129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754972631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424877771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1286747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17342882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54973497"/>
                    </a:ext>
                  </a:extLst>
                </a:gridCol>
              </a:tblGrid>
              <a:tr h="3515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구분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내용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6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7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848839467"/>
                  </a:ext>
                </a:extLst>
              </a:tr>
              <a:tr h="248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2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3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4</a:t>
                      </a:r>
                      <a:r>
                        <a:rPr lang="ko-KR" altLang="en-US" sz="1300" u="none" strike="noStrike" dirty="0">
                          <a:effectLst/>
                        </a:rPr>
                        <a:t>주차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218692438"/>
                  </a:ext>
                </a:extLst>
              </a:tr>
              <a:tr h="209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671494065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주제 선정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94293535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개발계획수립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33630964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524325175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DB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791615888"/>
                  </a:ext>
                </a:extLst>
              </a:tr>
              <a:tr h="3033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416294592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기능구현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32210853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단위테스트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20659346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통합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614008350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5576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29302" y="135583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아이디어선정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7148" y="1659604"/>
            <a:ext cx="1107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개발계획수립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7825" y="1963373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7825" y="2272132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7659" y="254913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2901" y="2889524"/>
            <a:ext cx="1941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각자 파트 세부 기능 구현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7406" y="316652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단위테스트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05094" y="347381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22998" y="3802753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 및 보완</a:t>
            </a:r>
          </a:p>
        </p:txBody>
      </p:sp>
    </p:spTree>
    <p:extLst>
      <p:ext uri="{BB962C8B-B14F-4D97-AF65-F5344CB8AC3E}">
        <p14:creationId xmlns:p14="http://schemas.microsoft.com/office/powerpoint/2010/main" val="134994881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0929" y="2244059"/>
            <a:ext cx="7510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cs typeface="Aharoni" panose="02010803020104030203" pitchFamily="2" charset="-79"/>
              </a:rPr>
              <a:t>시연</a:t>
            </a:r>
            <a:endParaRPr lang="en-US" altLang="ko-KR" sz="8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0574DC4-B4AD-4B25-81F6-A1E72490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2" y="6063329"/>
            <a:ext cx="518408" cy="5184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159971" y="6550223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D1D2D4"/>
                </a:solidFill>
              </a:rPr>
              <a:t>2019.06.21 3</a:t>
            </a:r>
            <a:r>
              <a:rPr lang="ko-KR" altLang="en-US" sz="1400" dirty="0" err="1">
                <a:solidFill>
                  <a:srgbClr val="D1D2D4"/>
                </a:solidFill>
              </a:rPr>
              <a:t>차프로젝트</a:t>
            </a:r>
            <a:endParaRPr lang="ko-KR" altLang="en-US" sz="1400" dirty="0">
              <a:solidFill>
                <a:srgbClr val="D1D2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1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0929" y="2244059"/>
            <a:ext cx="7510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cs typeface="Aharoni" panose="02010803020104030203" pitchFamily="2" charset="-79"/>
              </a:rPr>
              <a:t>Q&amp;A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0574DC4-B4AD-4B25-81F6-A1E72490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2" y="6063329"/>
            <a:ext cx="518408" cy="5184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159971" y="6550223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D1D2D4"/>
                </a:solidFill>
              </a:rPr>
              <a:t>2019.06.21 3</a:t>
            </a:r>
            <a:r>
              <a:rPr lang="ko-KR" altLang="en-US" sz="1400" dirty="0" err="1">
                <a:solidFill>
                  <a:srgbClr val="D1D2D4"/>
                </a:solidFill>
              </a:rPr>
              <a:t>차프로젝트</a:t>
            </a:r>
            <a:endParaRPr lang="ko-KR" altLang="en-US" sz="1400" dirty="0">
              <a:solidFill>
                <a:srgbClr val="D1D2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C56848-405C-438C-8E88-4E842571B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" y="4698988"/>
            <a:ext cx="1489696" cy="14896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B78817-8E68-48C4-9ABB-4E4C1F2BD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21" y="2815965"/>
            <a:ext cx="1596437" cy="1596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1C643F-2063-4741-973A-1FCD717E7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2" y="1230614"/>
            <a:ext cx="1489696" cy="148969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959A679-BC17-4661-BE99-8C17D3F5EC4C}"/>
              </a:ext>
            </a:extLst>
          </p:cNvPr>
          <p:cNvSpPr/>
          <p:nvPr/>
        </p:nvSpPr>
        <p:spPr>
          <a:xfrm rot="5400000">
            <a:off x="6051980" y="-1964426"/>
            <a:ext cx="1265693" cy="7621540"/>
          </a:xfrm>
          <a:prstGeom prst="wedgeRoundRectCallout">
            <a:avLst>
              <a:gd name="adj1" fmla="val -17175"/>
              <a:gd name="adj2" fmla="val 57792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9CDE0-1D93-4023-9035-C5F9038D8527}"/>
              </a:ext>
            </a:extLst>
          </p:cNvPr>
          <p:cNvSpPr txBox="1"/>
          <p:nvPr/>
        </p:nvSpPr>
        <p:spPr>
          <a:xfrm>
            <a:off x="2987893" y="1370360"/>
            <a:ext cx="719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혼자 사는 쓸쓸함을 다른 사람과의 약속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모임을 통해 해결합니다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집에 있는 시간은 그리 길지 않아요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B8EA0-F013-458F-91AC-C49D13BABF50}"/>
              </a:ext>
            </a:extLst>
          </p:cNvPr>
          <p:cNvSpPr txBox="1"/>
          <p:nvPr/>
        </p:nvSpPr>
        <p:spPr>
          <a:xfrm>
            <a:off x="709795" y="2815965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씨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25B6E85-4996-48B3-8F6E-A0B3BDB6975A}"/>
              </a:ext>
            </a:extLst>
          </p:cNvPr>
          <p:cNvSpPr/>
          <p:nvPr/>
        </p:nvSpPr>
        <p:spPr>
          <a:xfrm rot="16200000">
            <a:off x="5750541" y="988184"/>
            <a:ext cx="1297595" cy="5691816"/>
          </a:xfrm>
          <a:prstGeom prst="wedgeRoundRectCallout">
            <a:avLst>
              <a:gd name="adj1" fmla="val 2359"/>
              <a:gd name="adj2" fmla="val 62907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09E4B-3B51-4241-B5C1-18047DD4B579}"/>
              </a:ext>
            </a:extLst>
          </p:cNvPr>
          <p:cNvSpPr txBox="1"/>
          <p:nvPr/>
        </p:nvSpPr>
        <p:spPr>
          <a:xfrm>
            <a:off x="2731100" y="3413047"/>
            <a:ext cx="637192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ko-KR" altLang="en-US" dirty="0"/>
              <a:t>처음 혼자 </a:t>
            </a:r>
            <a:r>
              <a:rPr lang="ko-KR" altLang="en-US" dirty="0" err="1"/>
              <a:t>살다보니</a:t>
            </a:r>
            <a:r>
              <a:rPr lang="ko-KR" altLang="en-US" dirty="0"/>
              <a:t> 아직 </a:t>
            </a:r>
            <a:r>
              <a:rPr lang="ko-KR" altLang="en-US" dirty="0" err="1"/>
              <a:t>모르는게</a:t>
            </a:r>
            <a:r>
              <a:rPr lang="ko-KR" altLang="en-US" dirty="0"/>
              <a:t> 너무 많아요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청소</a:t>
            </a:r>
            <a:r>
              <a:rPr lang="en-US" altLang="ko-KR" dirty="0"/>
              <a:t>, </a:t>
            </a:r>
            <a:r>
              <a:rPr lang="ko-KR" altLang="en-US" dirty="0" err="1"/>
              <a:t>혼밥</a:t>
            </a:r>
            <a:r>
              <a:rPr lang="ko-KR" altLang="en-US" dirty="0"/>
              <a:t> 장소</a:t>
            </a:r>
            <a:r>
              <a:rPr lang="en-US" altLang="ko-KR" dirty="0"/>
              <a:t>, </a:t>
            </a:r>
            <a:r>
              <a:rPr lang="ko-KR" altLang="en-US" dirty="0"/>
              <a:t>내 집 주변의 맛집 등등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D04AC-FA75-4CF0-A94C-08DB0C63382D}"/>
              </a:ext>
            </a:extLst>
          </p:cNvPr>
          <p:cNvSpPr txBox="1"/>
          <p:nvPr/>
        </p:nvSpPr>
        <p:spPr>
          <a:xfrm>
            <a:off x="10183528" y="4482891"/>
            <a:ext cx="20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B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86B4EA1A-DCA2-4C1D-909F-3B4DA118597E}"/>
              </a:ext>
            </a:extLst>
          </p:cNvPr>
          <p:cNvSpPr/>
          <p:nvPr/>
        </p:nvSpPr>
        <p:spPr>
          <a:xfrm rot="16200000">
            <a:off x="5637836" y="2220469"/>
            <a:ext cx="1136334" cy="7195509"/>
          </a:xfrm>
          <a:prstGeom prst="wedgeRoundRectCallout">
            <a:avLst>
              <a:gd name="adj1" fmla="val -8974"/>
              <a:gd name="adj2" fmla="val -57134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6951C5-7F49-4465-B61B-A6A0967B05DC}"/>
              </a:ext>
            </a:extLst>
          </p:cNvPr>
          <p:cNvSpPr txBox="1"/>
          <p:nvPr/>
        </p:nvSpPr>
        <p:spPr>
          <a:xfrm>
            <a:off x="2731100" y="5356558"/>
            <a:ext cx="7295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혼자 </a:t>
            </a:r>
            <a:r>
              <a:rPr lang="ko-KR" altLang="en-US" dirty="0" err="1"/>
              <a:t>살다보니</a:t>
            </a:r>
            <a:r>
              <a:rPr lang="ko-KR" altLang="en-US" dirty="0"/>
              <a:t> 내가 집을 나설 때 무엇을 해야 할 지 모르겠어요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우산 챙겨가라는 엄마가 그립네요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19B8F-15C2-4FC0-BBAF-58A5E918F308}"/>
              </a:ext>
            </a:extLst>
          </p:cNvPr>
          <p:cNvSpPr txBox="1"/>
          <p:nvPr/>
        </p:nvSpPr>
        <p:spPr>
          <a:xfrm>
            <a:off x="438466" y="6310607"/>
            <a:ext cx="183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C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7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21">
            <a:extLst>
              <a:ext uri="{FF2B5EF4-FFF2-40B4-BE49-F238E27FC236}">
                <a16:creationId xmlns:a16="http://schemas.microsoft.com/office/drawing/2014/main" id="{6BACB9B6-8871-43C6-841D-091B9903AF1C}"/>
              </a:ext>
            </a:extLst>
          </p:cNvPr>
          <p:cNvSpPr/>
          <p:nvPr/>
        </p:nvSpPr>
        <p:spPr>
          <a:xfrm>
            <a:off x="4289410" y="1392797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BA3863B7-AC6C-42B7-B5F9-96A3DC8AE0F3}"/>
              </a:ext>
            </a:extLst>
          </p:cNvPr>
          <p:cNvSpPr/>
          <p:nvPr/>
        </p:nvSpPr>
        <p:spPr>
          <a:xfrm>
            <a:off x="8158652" y="1389635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F8B3623D-7781-44ED-9608-C203069E6098}"/>
              </a:ext>
            </a:extLst>
          </p:cNvPr>
          <p:cNvSpPr/>
          <p:nvPr/>
        </p:nvSpPr>
        <p:spPr>
          <a:xfrm>
            <a:off x="4545473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9A5F565A-82B6-4E35-BCD0-BAE7119AC903}"/>
              </a:ext>
            </a:extLst>
          </p:cNvPr>
          <p:cNvSpPr/>
          <p:nvPr/>
        </p:nvSpPr>
        <p:spPr>
          <a:xfrm>
            <a:off x="4945231" y="3226497"/>
            <a:ext cx="2337377" cy="54855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네이트판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커뮤니티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34">
            <a:extLst>
              <a:ext uri="{FF2B5EF4-FFF2-40B4-BE49-F238E27FC236}">
                <a16:creationId xmlns:a16="http://schemas.microsoft.com/office/drawing/2014/main" id="{B208809C-B412-49B8-AB5F-922ED5358C68}"/>
              </a:ext>
            </a:extLst>
          </p:cNvPr>
          <p:cNvSpPr/>
          <p:nvPr/>
        </p:nvSpPr>
        <p:spPr>
          <a:xfrm>
            <a:off x="8446046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35">
            <a:extLst>
              <a:ext uri="{FF2B5EF4-FFF2-40B4-BE49-F238E27FC236}">
                <a16:creationId xmlns:a16="http://schemas.microsoft.com/office/drawing/2014/main" id="{C16870E8-F347-4B93-838F-0731DB65350E}"/>
              </a:ext>
            </a:extLst>
          </p:cNvPr>
          <p:cNvSpPr/>
          <p:nvPr/>
        </p:nvSpPr>
        <p:spPr>
          <a:xfrm>
            <a:off x="8716406" y="3268226"/>
            <a:ext cx="2593442" cy="5358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자취생 추천 </a:t>
            </a:r>
            <a:r>
              <a:rPr lang="ko-KR" altLang="en-US" b="1" dirty="0" err="1"/>
              <a:t>어플</a:t>
            </a:r>
            <a:endParaRPr lang="en-US" altLang="ko-KR" b="1" dirty="0"/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4AA7C913-77D9-4416-8705-292A4D2F1EFF}"/>
              </a:ext>
            </a:extLst>
          </p:cNvPr>
          <p:cNvSpPr/>
          <p:nvPr/>
        </p:nvSpPr>
        <p:spPr>
          <a:xfrm>
            <a:off x="441310" y="1392797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32">
            <a:extLst>
              <a:ext uri="{FF2B5EF4-FFF2-40B4-BE49-F238E27FC236}">
                <a16:creationId xmlns:a16="http://schemas.microsoft.com/office/drawing/2014/main" id="{E995EB1E-7A60-45D1-8DD9-BD5E956A9E12}"/>
              </a:ext>
            </a:extLst>
          </p:cNvPr>
          <p:cNvSpPr/>
          <p:nvPr/>
        </p:nvSpPr>
        <p:spPr>
          <a:xfrm>
            <a:off x="697373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26">
            <a:extLst>
              <a:ext uri="{FF2B5EF4-FFF2-40B4-BE49-F238E27FC236}">
                <a16:creationId xmlns:a16="http://schemas.microsoft.com/office/drawing/2014/main" id="{BDFBC7C2-1690-413A-AC95-E80ECCFA2E7A}"/>
              </a:ext>
            </a:extLst>
          </p:cNvPr>
          <p:cNvSpPr/>
          <p:nvPr/>
        </p:nvSpPr>
        <p:spPr>
          <a:xfrm>
            <a:off x="1156698" y="3173438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스터디서치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모임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67BEEA7-74EE-4377-BD2C-16F60BD6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2" t="22942" r="23108" b="15437"/>
          <a:stretch/>
        </p:blipFill>
        <p:spPr>
          <a:xfrm>
            <a:off x="948892" y="1491956"/>
            <a:ext cx="2633859" cy="165179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E3AC94-F4FB-48C4-84F3-DB4E13616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8" t="24381" r="40714" b="2857"/>
          <a:stretch/>
        </p:blipFill>
        <p:spPr>
          <a:xfrm>
            <a:off x="4605296" y="1562281"/>
            <a:ext cx="3017249" cy="15111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 b="40691"/>
          <a:stretch/>
        </p:blipFill>
        <p:spPr>
          <a:xfrm>
            <a:off x="8265570" y="1554041"/>
            <a:ext cx="1668491" cy="16490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39040"/>
          <a:stretch/>
        </p:blipFill>
        <p:spPr>
          <a:xfrm>
            <a:off x="10013127" y="1564200"/>
            <a:ext cx="1622158" cy="16393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675718" y="3804077"/>
            <a:ext cx="104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66458" y="4245443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단순 스터디를 넘어서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전문가급에게</a:t>
            </a:r>
            <a:r>
              <a:rPr lang="ko-KR" altLang="en-US" sz="1600" dirty="0"/>
              <a:t> 배울 수 있음</a:t>
            </a:r>
            <a:endParaRPr lang="ko-KR" altLang="en-US" sz="16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675718" y="4161615"/>
            <a:ext cx="1066928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32395" y="5366949"/>
            <a:ext cx="3067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영어 스터디만 지원</a:t>
            </a:r>
            <a:endParaRPr lang="ko-KR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871824" y="4953328"/>
            <a:ext cx="63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1679858" y="5291882"/>
            <a:ext cx="1062788" cy="95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574335" y="3804077"/>
            <a:ext cx="104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73892" y="4255119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실시간</a:t>
            </a:r>
            <a:r>
              <a:rPr lang="en-US" altLang="ko-KR" sz="1600" dirty="0"/>
              <a:t>, </a:t>
            </a:r>
            <a:r>
              <a:rPr lang="ko-KR" altLang="en-US" sz="1600" dirty="0"/>
              <a:t>월간</a:t>
            </a:r>
            <a:r>
              <a:rPr lang="en-US" altLang="ko-KR" sz="1600" dirty="0"/>
              <a:t>, </a:t>
            </a:r>
            <a:r>
              <a:rPr lang="ko-KR" altLang="en-US" sz="1600" dirty="0"/>
              <a:t>주간 등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기간별 </a:t>
            </a:r>
            <a:r>
              <a:rPr lang="ko-KR" altLang="en-US" sz="1600" dirty="0" err="1"/>
              <a:t>인기글</a:t>
            </a:r>
            <a:r>
              <a:rPr lang="ko-KR" altLang="en-US" sz="1600" dirty="0"/>
              <a:t> 보임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5574335" y="4161615"/>
            <a:ext cx="1066928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63803" y="5366949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 </a:t>
            </a:r>
            <a:r>
              <a:rPr lang="ko-KR" altLang="en-US" sz="1600" dirty="0" err="1"/>
              <a:t>꿀팁같은</a:t>
            </a:r>
            <a:r>
              <a:rPr lang="ko-KR" altLang="en-US" sz="1600" dirty="0"/>
              <a:t> 정보를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찾기 힘듦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770441" y="4953328"/>
            <a:ext cx="63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5578475" y="5291882"/>
            <a:ext cx="1062788" cy="95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8479220" y="4368553"/>
            <a:ext cx="306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자취생들의 커뮤니티나</a:t>
            </a:r>
            <a:endParaRPr lang="en-US" altLang="ko-KR" sz="1600" dirty="0"/>
          </a:p>
          <a:p>
            <a:pPr algn="ctr"/>
            <a:r>
              <a:rPr lang="ko-KR" altLang="en-US" sz="1600" dirty="0"/>
              <a:t>모임을 위한 </a:t>
            </a:r>
            <a:r>
              <a:rPr lang="ko-KR" altLang="en-US" sz="1600" dirty="0" err="1"/>
              <a:t>어플은</a:t>
            </a:r>
            <a:endParaRPr lang="en-US" altLang="ko-KR" sz="1600" dirty="0"/>
          </a:p>
          <a:p>
            <a:pPr algn="ctr"/>
            <a:r>
              <a:rPr lang="ko-KR" altLang="en-US" sz="1600" dirty="0"/>
              <a:t>존재하지 않음</a:t>
            </a:r>
            <a:endParaRPr lang="en-US" altLang="ko-KR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시장조사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1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3" t="9524" r="-143" b="8191"/>
          <a:stretch/>
        </p:blipFill>
        <p:spPr>
          <a:xfrm>
            <a:off x="3878252" y="2018034"/>
            <a:ext cx="4459109" cy="206393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949641" y="4873433"/>
            <a:ext cx="4423882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날씨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서울시 공공데이터를 이용한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행동 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3572" t="13460" r="24286" b="10095"/>
          <a:stretch/>
        </p:blipFill>
        <p:spPr>
          <a:xfrm>
            <a:off x="374924" y="1854643"/>
            <a:ext cx="3126995" cy="257870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69661" y="4873432"/>
            <a:ext cx="3134108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모임추천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3928" t="9651" r="24857" b="6285"/>
          <a:stretch/>
        </p:blipFill>
        <p:spPr>
          <a:xfrm>
            <a:off x="8713694" y="1854643"/>
            <a:ext cx="3009090" cy="277826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651185" y="4873433"/>
            <a:ext cx="3134108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혼자 사는 이야기 공유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우리가 만들 사이트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9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주요기능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44A7334-043E-48BA-B21A-5F33A2EA17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6" y="2071622"/>
            <a:ext cx="1729776" cy="17297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E39011-9CDD-4369-A2DB-AF2221BA5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87" y="2124289"/>
            <a:ext cx="1729776" cy="17297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0A570D-A36F-4639-BBA4-F893B4280D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3" y="2176956"/>
            <a:ext cx="2031538" cy="2031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FA2C4B-95C8-4279-89D4-4E832563F3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858" y="2176956"/>
            <a:ext cx="1571775" cy="15717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DAB1FE-CA00-4268-9EFD-B3FAD7C7BFA6}"/>
              </a:ext>
            </a:extLst>
          </p:cNvPr>
          <p:cNvSpPr txBox="1"/>
          <p:nvPr/>
        </p:nvSpPr>
        <p:spPr>
          <a:xfrm>
            <a:off x="350351" y="4349019"/>
            <a:ext cx="2647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데이터를</a:t>
            </a:r>
            <a:r>
              <a:rPr lang="en-US" altLang="ko-KR" b="1" dirty="0"/>
              <a:t> </a:t>
            </a:r>
          </a:p>
          <a:p>
            <a:pPr algn="ctr"/>
            <a:r>
              <a:rPr lang="ko-KR" altLang="en-US" b="1" dirty="0"/>
              <a:t>이용한 모임추천 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8B764-2AEE-4AAE-90A8-4E457C44A083}"/>
              </a:ext>
            </a:extLst>
          </p:cNvPr>
          <p:cNvSpPr txBox="1"/>
          <p:nvPr/>
        </p:nvSpPr>
        <p:spPr>
          <a:xfrm>
            <a:off x="3325425" y="4349021"/>
            <a:ext cx="264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과제 제출 및 </a:t>
            </a:r>
            <a:endParaRPr lang="en-US" altLang="ko-KR" b="1" dirty="0"/>
          </a:p>
          <a:p>
            <a:pPr algn="ctr"/>
            <a:r>
              <a:rPr lang="ko-KR" altLang="en-US" b="1" dirty="0"/>
              <a:t>과제 진행률 계산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9C2B1-98E2-4E6A-920E-11CCEC6AFFDC}"/>
              </a:ext>
            </a:extLst>
          </p:cNvPr>
          <p:cNvSpPr txBox="1"/>
          <p:nvPr/>
        </p:nvSpPr>
        <p:spPr>
          <a:xfrm>
            <a:off x="6218834" y="4349020"/>
            <a:ext cx="264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공공데이터를 이용한 </a:t>
            </a:r>
            <a:endParaRPr lang="en-US" altLang="ko-KR" b="1" dirty="0"/>
          </a:p>
          <a:p>
            <a:pPr algn="ctr"/>
            <a:r>
              <a:rPr lang="ko-KR" altLang="en-US" b="1" dirty="0"/>
              <a:t>사용자 행동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33B1-DA15-4C70-8990-B1B480492B0E}"/>
              </a:ext>
            </a:extLst>
          </p:cNvPr>
          <p:cNvSpPr txBox="1"/>
          <p:nvPr/>
        </p:nvSpPr>
        <p:spPr>
          <a:xfrm>
            <a:off x="9223510" y="4349019"/>
            <a:ext cx="222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모임원</a:t>
            </a:r>
            <a:r>
              <a:rPr lang="ko-KR" altLang="en-US" b="1" dirty="0"/>
              <a:t> 장소</a:t>
            </a:r>
            <a:endParaRPr lang="en-US" altLang="ko-KR" b="1" dirty="0"/>
          </a:p>
          <a:p>
            <a:pPr algn="ctr"/>
            <a:r>
              <a:rPr lang="ko-KR" altLang="en-US" b="1" dirty="0" err="1"/>
              <a:t>중심점찍기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9335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/>
              <a:b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</a:b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Google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검색 또는 </a:t>
              </a: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URL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입력</a:t>
              </a:r>
            </a:p>
            <a:p>
              <a:br>
                <a:rPr lang="ko-KR" altLang="en-US" dirty="0">
                  <a:solidFill>
                    <a:srgbClr val="000000"/>
                  </a:solidFill>
                  <a:latin typeface="Segoe UI" panose="020B0502040204020203" pitchFamily="34" charset="0"/>
                </a:rPr>
              </a:br>
              <a:endParaRPr lang="ko-KR" altLang="en-US" dirty="0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개발 환경 </a:t>
            </a:r>
            <a:r>
              <a:rPr lang="en-US" altLang="ko-KR" sz="2000" b="1" dirty="0">
                <a:solidFill>
                  <a:schemeClr val="bg1"/>
                </a:solidFill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</a:rPr>
              <a:t>언어 </a:t>
            </a:r>
            <a:r>
              <a:rPr lang="en-US" altLang="ko-KR" sz="2000" b="1" dirty="0">
                <a:solidFill>
                  <a:schemeClr val="bg1"/>
                </a:solidFill>
              </a:rPr>
              <a:t>/ Tool</a:t>
            </a:r>
          </a:p>
          <a:p>
            <a:endParaRPr lang="ko-KR" altLang="en-US" dirty="0"/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B37C807A-D196-4A0A-A78B-14F04BB6893E}"/>
              </a:ext>
            </a:extLst>
          </p:cNvPr>
          <p:cNvSpPr/>
          <p:nvPr/>
        </p:nvSpPr>
        <p:spPr>
          <a:xfrm rot="16200000">
            <a:off x="9281932" y="2548570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185A4AE1-EE81-4578-A972-E7CC2C57F40D}"/>
              </a:ext>
            </a:extLst>
          </p:cNvPr>
          <p:cNvSpPr/>
          <p:nvPr/>
        </p:nvSpPr>
        <p:spPr>
          <a:xfrm rot="16200000">
            <a:off x="6508091" y="2548570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79B8A266-E1F5-43BC-B2D3-B02F383E9BB2}"/>
              </a:ext>
            </a:extLst>
          </p:cNvPr>
          <p:cNvSpPr/>
          <p:nvPr/>
        </p:nvSpPr>
        <p:spPr>
          <a:xfrm rot="16200000">
            <a:off x="3734249" y="2520164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1D22E3-42DB-4660-A24F-9CFA8568AD24}"/>
              </a:ext>
            </a:extLst>
          </p:cNvPr>
          <p:cNvSpPr/>
          <p:nvPr/>
        </p:nvSpPr>
        <p:spPr>
          <a:xfrm>
            <a:off x="713862" y="4420094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Eclipse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78A484-740B-4521-9826-7160AB269CBE}"/>
              </a:ext>
            </a:extLst>
          </p:cNvPr>
          <p:cNvSpPr/>
          <p:nvPr/>
        </p:nvSpPr>
        <p:spPr>
          <a:xfrm>
            <a:off x="3487704" y="4420094"/>
            <a:ext cx="2580775" cy="373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Oracle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E1CF2C1-F65C-49BD-9F62-6E48379D783A}"/>
              </a:ext>
            </a:extLst>
          </p:cNvPr>
          <p:cNvGrpSpPr/>
          <p:nvPr/>
        </p:nvGrpSpPr>
        <p:grpSpPr>
          <a:xfrm>
            <a:off x="4044795" y="4231163"/>
            <a:ext cx="1466592" cy="262043"/>
            <a:chOff x="8177948" y="5123577"/>
            <a:chExt cx="1466592" cy="262043"/>
          </a:xfrm>
        </p:grpSpPr>
        <p:sp>
          <p:nvSpPr>
            <p:cNvPr id="67" name="모서리가 둥근 직사각형 95">
              <a:extLst>
                <a:ext uri="{FF2B5EF4-FFF2-40B4-BE49-F238E27FC236}">
                  <a16:creationId xmlns:a16="http://schemas.microsoft.com/office/drawing/2014/main" id="{EE934275-07D0-49C6-9229-41A4C462CEF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DB</a:t>
              </a:r>
            </a:p>
          </p:txBody>
        </p:sp>
        <p:sp>
          <p:nvSpPr>
            <p:cNvPr id="68" name="모서리가 둥근 직사각형 96">
              <a:extLst>
                <a:ext uri="{FF2B5EF4-FFF2-40B4-BE49-F238E27FC236}">
                  <a16:creationId xmlns:a16="http://schemas.microsoft.com/office/drawing/2014/main" id="{4872CC3E-8F0C-4B1A-B73D-11C4654BB24E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BDC1B38-F1B5-4773-917A-591E400569FD}"/>
              </a:ext>
            </a:extLst>
          </p:cNvPr>
          <p:cNvGrpSpPr/>
          <p:nvPr/>
        </p:nvGrpSpPr>
        <p:grpSpPr>
          <a:xfrm>
            <a:off x="6818637" y="4231163"/>
            <a:ext cx="1466592" cy="262043"/>
            <a:chOff x="8177948" y="5123577"/>
            <a:chExt cx="1466592" cy="262043"/>
          </a:xfrm>
        </p:grpSpPr>
        <p:sp>
          <p:nvSpPr>
            <p:cNvPr id="70" name="모서리가 둥근 직사각형 98">
              <a:extLst>
                <a:ext uri="{FF2B5EF4-FFF2-40B4-BE49-F238E27FC236}">
                  <a16:creationId xmlns:a16="http://schemas.microsoft.com/office/drawing/2014/main" id="{C7C7E421-56A0-41B0-9EEB-ECCCD3AE5E41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HTML5</a:t>
              </a:r>
            </a:p>
          </p:txBody>
        </p:sp>
        <p:sp>
          <p:nvSpPr>
            <p:cNvPr id="71" name="모서리가 둥근 직사각형 99">
              <a:extLst>
                <a:ext uri="{FF2B5EF4-FFF2-40B4-BE49-F238E27FC236}">
                  <a16:creationId xmlns:a16="http://schemas.microsoft.com/office/drawing/2014/main" id="{5BB46567-B5C5-4790-A3B3-D7A6D4AABAE7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404728C-85D5-49F6-B393-E1C09F727D81}"/>
              </a:ext>
            </a:extLst>
          </p:cNvPr>
          <p:cNvGrpSpPr/>
          <p:nvPr/>
        </p:nvGrpSpPr>
        <p:grpSpPr>
          <a:xfrm>
            <a:off x="9592479" y="4231163"/>
            <a:ext cx="1466592" cy="262043"/>
            <a:chOff x="8177948" y="5123577"/>
            <a:chExt cx="1466592" cy="262043"/>
          </a:xfrm>
        </p:grpSpPr>
        <p:sp>
          <p:nvSpPr>
            <p:cNvPr id="73" name="모서리가 둥근 직사각형 101">
              <a:extLst>
                <a:ext uri="{FF2B5EF4-FFF2-40B4-BE49-F238E27FC236}">
                  <a16:creationId xmlns:a16="http://schemas.microsoft.com/office/drawing/2014/main" id="{A26A7BEE-17DB-4562-BCDA-279C10265D83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</a:rPr>
                <a:t>BootStrap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모서리가 둥근 직사각형 102">
              <a:extLst>
                <a:ext uri="{FF2B5EF4-FFF2-40B4-BE49-F238E27FC236}">
                  <a16:creationId xmlns:a16="http://schemas.microsoft.com/office/drawing/2014/main" id="{0D6CEBA0-E1B5-4C2B-A632-7E6C8BC655A2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6284578-4CBD-415F-8B2B-367ACAF7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12" y="3034123"/>
            <a:ext cx="1738161" cy="753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4CC808-C2E8-479C-9A15-DCCDBE71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52" y="2753684"/>
            <a:ext cx="958141" cy="1369343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0F1AA9C6-BB22-4C02-B127-0888C512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96" y="2914947"/>
            <a:ext cx="1781129" cy="10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42598E17-E07D-4699-A5B4-1B52F82FC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79" y="2739932"/>
            <a:ext cx="1466593" cy="146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clipseì ëí ì´ë¯¸ì§ ê²ìê²°ê³¼">
            <a:extLst>
              <a:ext uri="{FF2B5EF4-FFF2-40B4-BE49-F238E27FC236}">
                <a16:creationId xmlns:a16="http://schemas.microsoft.com/office/drawing/2014/main" id="{A3A28FFB-3386-4544-8ABF-54862A9B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59" y="2749288"/>
            <a:ext cx="566354" cy="5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육각형 58">
            <a:extLst>
              <a:ext uri="{FF2B5EF4-FFF2-40B4-BE49-F238E27FC236}">
                <a16:creationId xmlns:a16="http://schemas.microsoft.com/office/drawing/2014/main" id="{783136D2-D654-45FC-9E1D-4B5FCA9BEEF6}"/>
              </a:ext>
            </a:extLst>
          </p:cNvPr>
          <p:cNvSpPr/>
          <p:nvPr/>
        </p:nvSpPr>
        <p:spPr>
          <a:xfrm rot="16200000">
            <a:off x="960407" y="2520161"/>
            <a:ext cx="2087687" cy="1781129"/>
          </a:xfrm>
          <a:prstGeom prst="hexagon">
            <a:avLst>
              <a:gd name="adj" fmla="val 29575"/>
              <a:gd name="vf" fmla="val 115470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F4D5365-3A48-4F81-B88B-E614AD1ADAD4}"/>
              </a:ext>
            </a:extLst>
          </p:cNvPr>
          <p:cNvGrpSpPr/>
          <p:nvPr/>
        </p:nvGrpSpPr>
        <p:grpSpPr>
          <a:xfrm>
            <a:off x="1270383" y="4231163"/>
            <a:ext cx="1466592" cy="262043"/>
            <a:chOff x="8177948" y="5123577"/>
            <a:chExt cx="1466592" cy="262043"/>
          </a:xfrm>
        </p:grpSpPr>
        <p:sp>
          <p:nvSpPr>
            <p:cNvPr id="82" name="모서리가 둥근 직사각형 91">
              <a:extLst>
                <a:ext uri="{FF2B5EF4-FFF2-40B4-BE49-F238E27FC236}">
                  <a16:creationId xmlns:a16="http://schemas.microsoft.com/office/drawing/2014/main" id="{039361C3-C8B1-47ED-9C59-C997F08B88B3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JAVA </a:t>
              </a:r>
            </a:p>
          </p:txBody>
        </p:sp>
        <p:sp>
          <p:nvSpPr>
            <p:cNvPr id="83" name="모서리가 둥근 직사각형 92">
              <a:extLst>
                <a:ext uri="{FF2B5EF4-FFF2-40B4-BE49-F238E27FC236}">
                  <a16:creationId xmlns:a16="http://schemas.microsoft.com/office/drawing/2014/main" id="{7E1C3E40-D5D6-4017-AF44-15AFA5BEAA34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1ECA8C3-89AC-4A97-A00A-74C1B14A7753}"/>
              </a:ext>
            </a:extLst>
          </p:cNvPr>
          <p:cNvGrpSpPr/>
          <p:nvPr/>
        </p:nvGrpSpPr>
        <p:grpSpPr>
          <a:xfrm>
            <a:off x="1270383" y="4231163"/>
            <a:ext cx="1466592" cy="262043"/>
            <a:chOff x="8177948" y="5123577"/>
            <a:chExt cx="1466592" cy="262043"/>
          </a:xfrm>
        </p:grpSpPr>
        <p:sp>
          <p:nvSpPr>
            <p:cNvPr id="64" name="모서리가 둥근 직사각형 91">
              <a:extLst>
                <a:ext uri="{FF2B5EF4-FFF2-40B4-BE49-F238E27FC236}">
                  <a16:creationId xmlns:a16="http://schemas.microsoft.com/office/drawing/2014/main" id="{54286DD4-9AF8-4691-9E9F-7754C56D1C84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JAVA </a:t>
              </a:r>
            </a:p>
          </p:txBody>
        </p:sp>
        <p:sp>
          <p:nvSpPr>
            <p:cNvPr id="65" name="모서리가 둥근 직사각형 92">
              <a:extLst>
                <a:ext uri="{FF2B5EF4-FFF2-40B4-BE49-F238E27FC236}">
                  <a16:creationId xmlns:a16="http://schemas.microsoft.com/office/drawing/2014/main" id="{E30B6DEC-A4C5-4784-A7F9-EE27B8681A73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344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0" y="38360"/>
            <a:ext cx="12192000" cy="1185689"/>
            <a:chOff x="0" y="8110"/>
            <a:chExt cx="12192000" cy="1185689"/>
          </a:xfrm>
        </p:grpSpPr>
        <p:sp>
          <p:nvSpPr>
            <p:cNvPr id="4" name="직사각형 3"/>
            <p:cNvSpPr/>
            <p:nvPr/>
          </p:nvSpPr>
          <p:spPr>
            <a:xfrm>
              <a:off x="0" y="8110"/>
              <a:ext cx="12192000" cy="11856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/>
              <a:b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</a:b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Google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검색 또는 </a:t>
              </a:r>
              <a:r>
                <a:rPr lang="en-US" altLang="ko-KR" dirty="0">
                  <a:solidFill>
                    <a:srgbClr val="80868B"/>
                  </a:solidFill>
                  <a:latin typeface="Segoe UI" panose="020B0502040204020203" pitchFamily="34" charset="0"/>
                </a:rPr>
                <a:t>URL </a:t>
              </a:r>
              <a:r>
                <a:rPr lang="ko-KR" altLang="en-US" dirty="0">
                  <a:solidFill>
                    <a:srgbClr val="80868B"/>
                  </a:solidFill>
                  <a:latin typeface="Segoe UI" panose="020B0502040204020203" pitchFamily="34" charset="0"/>
                </a:rPr>
                <a:t>입력</a:t>
              </a:r>
            </a:p>
            <a:p>
              <a:br>
                <a:rPr lang="ko-KR" altLang="en-US" dirty="0">
                  <a:solidFill>
                    <a:srgbClr val="000000"/>
                  </a:solidFill>
                  <a:latin typeface="Segoe UI" panose="020B0502040204020203" pitchFamily="34" charset="0"/>
                </a:rPr>
              </a:br>
              <a:endParaRPr lang="ko-KR" altLang="en-US" dirty="0"/>
            </a:p>
          </p:txBody>
        </p:sp>
        <p:sp>
          <p:nvSpPr>
            <p:cNvPr id="53" name="순서도: 지연 52"/>
            <p:cNvSpPr/>
            <p:nvPr/>
          </p:nvSpPr>
          <p:spPr>
            <a:xfrm rot="10800000">
              <a:off x="12009720" y="523320"/>
              <a:ext cx="182279" cy="166124"/>
            </a:xfrm>
            <a:prstGeom prst="flowChartDelay">
              <a:avLst/>
            </a:prstGeom>
            <a:solidFill>
              <a:srgbClr val="ED5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0" y="119895"/>
            <a:ext cx="3873500" cy="481059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65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1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V="1">
            <a:off x="0" y="566911"/>
            <a:ext cx="3873500" cy="511310"/>
          </a:xfrm>
          <a:custGeom>
            <a:avLst/>
            <a:gdLst>
              <a:gd name="connsiteX0" fmla="*/ 5637443 w 5643808"/>
              <a:gd name="connsiteY0" fmla="*/ 744994 h 744994"/>
              <a:gd name="connsiteX1" fmla="*/ 0 w 5643808"/>
              <a:gd name="connsiteY1" fmla="*/ 744994 h 744994"/>
              <a:gd name="connsiteX2" fmla="*/ 0 w 5643808"/>
              <a:gd name="connsiteY2" fmla="*/ 0 h 744994"/>
              <a:gd name="connsiteX3" fmla="*/ 4267200 w 5643808"/>
              <a:gd name="connsiteY3" fmla="*/ 0 h 744994"/>
              <a:gd name="connsiteX4" fmla="*/ 4267200 w 5643808"/>
              <a:gd name="connsiteY4" fmla="*/ 1920 h 744994"/>
              <a:gd name="connsiteX5" fmla="*/ 4951652 w 5643808"/>
              <a:gd name="connsiteY5" fmla="*/ 1920 h 744994"/>
              <a:gd name="connsiteX6" fmla="*/ 5643808 w 5643808"/>
              <a:gd name="connsiteY6" fmla="*/ 682872 h 74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3808" h="744994">
                <a:moveTo>
                  <a:pt x="5637443" y="744994"/>
                </a:moveTo>
                <a:lnTo>
                  <a:pt x="0" y="744994"/>
                </a:lnTo>
                <a:lnTo>
                  <a:pt x="0" y="0"/>
                </a:lnTo>
                <a:lnTo>
                  <a:pt x="4267200" y="0"/>
                </a:lnTo>
                <a:lnTo>
                  <a:pt x="4267200" y="1920"/>
                </a:lnTo>
                <a:lnTo>
                  <a:pt x="4951652" y="1920"/>
                </a:lnTo>
                <a:cubicBezTo>
                  <a:pt x="5333919" y="1920"/>
                  <a:pt x="5643808" y="306793"/>
                  <a:pt x="5643808" y="682872"/>
                </a:cubicBezTo>
                <a:close/>
              </a:path>
            </a:pathLst>
          </a:cu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3735-88D3-4A51-A006-8EE575D36043}"/>
              </a:ext>
            </a:extLst>
          </p:cNvPr>
          <p:cNvSpPr txBox="1"/>
          <p:nvPr/>
        </p:nvSpPr>
        <p:spPr>
          <a:xfrm>
            <a:off x="127097" y="390062"/>
            <a:ext cx="42957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개발 환경 </a:t>
            </a:r>
            <a:r>
              <a:rPr lang="en-US" altLang="ko-KR" sz="2000" b="1" dirty="0">
                <a:solidFill>
                  <a:schemeClr val="bg1"/>
                </a:solidFill>
              </a:rPr>
              <a:t>- API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6165E4-6CDE-4F02-ACAE-523911947A3A}"/>
              </a:ext>
            </a:extLst>
          </p:cNvPr>
          <p:cNvGrpSpPr/>
          <p:nvPr/>
        </p:nvGrpSpPr>
        <p:grpSpPr>
          <a:xfrm>
            <a:off x="1736840" y="2226377"/>
            <a:ext cx="8718321" cy="2772154"/>
            <a:chOff x="1936750" y="2226377"/>
            <a:chExt cx="8718321" cy="27721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49028CB-2473-42E8-8E85-BD86EC8AB2E7}"/>
                </a:ext>
              </a:extLst>
            </p:cNvPr>
            <p:cNvGrpSpPr/>
            <p:nvPr/>
          </p:nvGrpSpPr>
          <p:grpSpPr>
            <a:xfrm>
              <a:off x="1936750" y="2226377"/>
              <a:ext cx="2580775" cy="2772154"/>
              <a:chOff x="713862" y="2366882"/>
              <a:chExt cx="2580775" cy="2772154"/>
            </a:xfrm>
          </p:grpSpPr>
          <p:sp>
            <p:nvSpPr>
              <p:cNvPr id="33" name="육각형 32">
                <a:extLst>
                  <a:ext uri="{FF2B5EF4-FFF2-40B4-BE49-F238E27FC236}">
                    <a16:creationId xmlns:a16="http://schemas.microsoft.com/office/drawing/2014/main" id="{D9679EC8-D9B8-4317-AF6B-9AD9549E8A41}"/>
                  </a:ext>
                </a:extLst>
              </p:cNvPr>
              <p:cNvSpPr/>
              <p:nvPr/>
            </p:nvSpPr>
            <p:spPr>
              <a:xfrm rot="16200000">
                <a:off x="960407" y="2520161"/>
                <a:ext cx="2087687" cy="1781129"/>
              </a:xfrm>
              <a:prstGeom prst="hexagon">
                <a:avLst>
                  <a:gd name="adj" fmla="val 29575"/>
                  <a:gd name="vf" fmla="val 115470"/>
                </a:avLst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3443FA2-FFF8-4585-8A77-FAE43B025FD9}"/>
                  </a:ext>
                </a:extLst>
              </p:cNvPr>
              <p:cNvSpPr/>
              <p:nvPr/>
            </p:nvSpPr>
            <p:spPr>
              <a:xfrm>
                <a:off x="713862" y="4765151"/>
                <a:ext cx="2580775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지도 </a:t>
                </a:r>
                <a:r>
                  <a:rPr lang="en-US" altLang="ko-KR" sz="1400" b="1" dirty="0">
                    <a:solidFill>
                      <a:schemeClr val="tx2">
                        <a:lumMod val="75000"/>
                      </a:schemeClr>
                    </a:solidFill>
                  </a:rPr>
                  <a:t>API</a:t>
                </a: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46D645D1-9316-42CB-A0A6-9FF0891858CB}"/>
                  </a:ext>
                </a:extLst>
              </p:cNvPr>
              <p:cNvGrpSpPr/>
              <p:nvPr/>
            </p:nvGrpSpPr>
            <p:grpSpPr>
              <a:xfrm>
                <a:off x="1270953" y="4239608"/>
                <a:ext cx="1466592" cy="262043"/>
                <a:chOff x="8177948" y="5123577"/>
                <a:chExt cx="1466592" cy="262043"/>
              </a:xfrm>
            </p:grpSpPr>
            <p:sp>
              <p:nvSpPr>
                <p:cNvPr id="48" name="모서리가 둥근 직사각형 91">
                  <a:extLst>
                    <a:ext uri="{FF2B5EF4-FFF2-40B4-BE49-F238E27FC236}">
                      <a16:creationId xmlns:a16="http://schemas.microsoft.com/office/drawing/2014/main" id="{DF92FE9A-26D0-4E36-A193-A6EDA85B2262}"/>
                    </a:ext>
                  </a:extLst>
                </p:cNvPr>
                <p:cNvSpPr/>
                <p:nvPr/>
              </p:nvSpPr>
              <p:spPr>
                <a:xfrm>
                  <a:off x="8177948" y="5123577"/>
                  <a:ext cx="1466592" cy="26204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b="1" dirty="0" err="1">
                      <a:solidFill>
                        <a:prstClr val="white"/>
                      </a:solidFill>
                    </a:rPr>
                    <a:t>Daum</a:t>
                  </a:r>
                  <a:r>
                    <a:rPr lang="en-US" altLang="ko-KR" sz="1200" b="1" dirty="0">
                      <a:solidFill>
                        <a:prstClr val="white"/>
                      </a:solidFill>
                    </a:rPr>
                    <a:t> Map </a:t>
                  </a:r>
                </a:p>
              </p:txBody>
            </p:sp>
            <p:sp>
              <p:nvSpPr>
                <p:cNvPr id="49" name="모서리가 둥근 직사각형 92">
                  <a:extLst>
                    <a:ext uri="{FF2B5EF4-FFF2-40B4-BE49-F238E27FC236}">
                      <a16:creationId xmlns:a16="http://schemas.microsoft.com/office/drawing/2014/main" id="{2F857669-8FE1-4A89-B35A-1088D8B7BB44}"/>
                    </a:ext>
                  </a:extLst>
                </p:cNvPr>
                <p:cNvSpPr/>
                <p:nvPr/>
              </p:nvSpPr>
              <p:spPr>
                <a:xfrm>
                  <a:off x="8283422" y="5200598"/>
                  <a:ext cx="108000" cy="108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noFill/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9ECD3BA-2D05-465F-92E1-23A97B384C09}"/>
                  </a:ext>
                </a:extLst>
              </p:cNvPr>
              <p:cNvGrpSpPr/>
              <p:nvPr/>
            </p:nvGrpSpPr>
            <p:grpSpPr>
              <a:xfrm>
                <a:off x="1465076" y="2737318"/>
                <a:ext cx="1078345" cy="1305229"/>
                <a:chOff x="1356296" y="4788324"/>
                <a:chExt cx="1078345" cy="1305229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69FA1C3-F3E0-405A-AE8D-A1426E011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56296" y="5009115"/>
                  <a:ext cx="1078345" cy="1084438"/>
                </a:xfrm>
                <a:prstGeom prst="rect">
                  <a:avLst/>
                </a:prstGeom>
              </p:spPr>
            </p:pic>
            <p:pic>
              <p:nvPicPr>
                <p:cNvPr id="1032" name="Picture 8" descr="Daum mapì ëí ì´ë¯¸ì§ ê²ìê²°ê³¼">
                  <a:extLst>
                    <a:ext uri="{FF2B5EF4-FFF2-40B4-BE49-F238E27FC236}">
                      <a16:creationId xmlns:a16="http://schemas.microsoft.com/office/drawing/2014/main" id="{0BA0D99F-CA70-421C-BD6D-BFF4812C3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03964" y="4788324"/>
                  <a:ext cx="1005403" cy="406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B0B2CC2-62AB-4EF8-906D-1052C1FAFE93}"/>
                </a:ext>
              </a:extLst>
            </p:cNvPr>
            <p:cNvGrpSpPr/>
            <p:nvPr/>
          </p:nvGrpSpPr>
          <p:grpSpPr>
            <a:xfrm>
              <a:off x="5005523" y="2226377"/>
              <a:ext cx="2580775" cy="2743745"/>
              <a:chOff x="6261546" y="2395291"/>
              <a:chExt cx="2580775" cy="2743745"/>
            </a:xfrm>
          </p:grpSpPr>
          <p:sp>
            <p:nvSpPr>
              <p:cNvPr id="31" name="육각형 30">
                <a:extLst>
                  <a:ext uri="{FF2B5EF4-FFF2-40B4-BE49-F238E27FC236}">
                    <a16:creationId xmlns:a16="http://schemas.microsoft.com/office/drawing/2014/main" id="{EF5753E8-4F7C-4680-80A5-1C65DC4D7983}"/>
                  </a:ext>
                </a:extLst>
              </p:cNvPr>
              <p:cNvSpPr/>
              <p:nvPr/>
            </p:nvSpPr>
            <p:spPr>
              <a:xfrm rot="16200000">
                <a:off x="6508091" y="2548570"/>
                <a:ext cx="2087687" cy="1781129"/>
              </a:xfrm>
              <a:prstGeom prst="hexagon">
                <a:avLst>
                  <a:gd name="adj" fmla="val 29575"/>
                  <a:gd name="vf" fmla="val 115470"/>
                </a:avLst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CECF657-3BF4-4487-A550-55E6394801F4}"/>
                  </a:ext>
                </a:extLst>
              </p:cNvPr>
              <p:cNvSpPr/>
              <p:nvPr/>
            </p:nvSpPr>
            <p:spPr>
              <a:xfrm>
                <a:off x="6261546" y="4765151"/>
                <a:ext cx="2580775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관광지 </a:t>
                </a:r>
                <a:r>
                  <a:rPr lang="en-US" altLang="ko-KR" sz="1400" b="1" dirty="0">
                    <a:solidFill>
                      <a:schemeClr val="tx2">
                        <a:lumMod val="75000"/>
                      </a:schemeClr>
                    </a:solidFill>
                  </a:rPr>
                  <a:t>/ </a:t>
                </a:r>
                <a:r>
                  <a:rPr lang="ko-KR" alt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기타</a:t>
                </a:r>
                <a:endParaRPr lang="ko-KR" altLang="en-US" sz="10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0C82177-B3B4-4076-BC48-E896A0BE687A}"/>
                  </a:ext>
                </a:extLst>
              </p:cNvPr>
              <p:cNvGrpSpPr/>
              <p:nvPr/>
            </p:nvGrpSpPr>
            <p:grpSpPr>
              <a:xfrm>
                <a:off x="6818637" y="4239608"/>
                <a:ext cx="1466592" cy="262043"/>
                <a:chOff x="8177948" y="5123577"/>
                <a:chExt cx="1466592" cy="262043"/>
              </a:xfrm>
            </p:grpSpPr>
            <p:sp>
              <p:nvSpPr>
                <p:cNvPr id="44" name="모서리가 둥근 직사각형 98">
                  <a:extLst>
                    <a:ext uri="{FF2B5EF4-FFF2-40B4-BE49-F238E27FC236}">
                      <a16:creationId xmlns:a16="http://schemas.microsoft.com/office/drawing/2014/main" id="{1EFA4293-60DD-47FF-BD35-7132048D4FD6}"/>
                    </a:ext>
                  </a:extLst>
                </p:cNvPr>
                <p:cNvSpPr/>
                <p:nvPr/>
              </p:nvSpPr>
              <p:spPr>
                <a:xfrm>
                  <a:off x="8177948" y="5123577"/>
                  <a:ext cx="1466592" cy="26204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prstClr val="white"/>
                      </a:solidFill>
                    </a:rPr>
                    <a:t>공공 데이터</a:t>
                  </a:r>
                  <a:endParaRPr lang="en-US" altLang="ko-KR" sz="12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모서리가 둥근 직사각형 99">
                  <a:extLst>
                    <a:ext uri="{FF2B5EF4-FFF2-40B4-BE49-F238E27FC236}">
                      <a16:creationId xmlns:a16="http://schemas.microsoft.com/office/drawing/2014/main" id="{F5DB1EEA-54D6-4A55-9309-D11084677F88}"/>
                    </a:ext>
                  </a:extLst>
                </p:cNvPr>
                <p:cNvSpPr/>
                <p:nvPr/>
              </p:nvSpPr>
              <p:spPr>
                <a:xfrm>
                  <a:off x="8283422" y="5200598"/>
                  <a:ext cx="108000" cy="108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noFill/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9BF30D2-0DD8-44FA-B9F7-F5BAF9C81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0987" y="3087598"/>
                <a:ext cx="1740364" cy="574320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EFA030-1F50-43DE-84BF-37F0309EA708}"/>
                </a:ext>
              </a:extLst>
            </p:cNvPr>
            <p:cNvGrpSpPr/>
            <p:nvPr/>
          </p:nvGrpSpPr>
          <p:grpSpPr>
            <a:xfrm>
              <a:off x="8074296" y="2226377"/>
              <a:ext cx="2580775" cy="2743745"/>
              <a:chOff x="9035387" y="2395291"/>
              <a:chExt cx="2580775" cy="2743745"/>
            </a:xfrm>
          </p:grpSpPr>
          <p:sp>
            <p:nvSpPr>
              <p:cNvPr id="30" name="육각형 29">
                <a:extLst>
                  <a:ext uri="{FF2B5EF4-FFF2-40B4-BE49-F238E27FC236}">
                    <a16:creationId xmlns:a16="http://schemas.microsoft.com/office/drawing/2014/main" id="{68F08AA3-FC32-4DD3-BBA0-620BB36FA161}"/>
                  </a:ext>
                </a:extLst>
              </p:cNvPr>
              <p:cNvSpPr/>
              <p:nvPr/>
            </p:nvSpPr>
            <p:spPr>
              <a:xfrm rot="16200000">
                <a:off x="9281932" y="2548570"/>
                <a:ext cx="2087687" cy="1781129"/>
              </a:xfrm>
              <a:prstGeom prst="hexagon">
                <a:avLst>
                  <a:gd name="adj" fmla="val 29575"/>
                  <a:gd name="vf" fmla="val 115470"/>
                </a:avLst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16F4B62-EF3C-4B56-9D82-BA89695CF086}"/>
                  </a:ext>
                </a:extLst>
              </p:cNvPr>
              <p:cNvSpPr/>
              <p:nvPr/>
            </p:nvSpPr>
            <p:spPr>
              <a:xfrm>
                <a:off x="9035387" y="4765151"/>
                <a:ext cx="2580775" cy="37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여행 </a:t>
                </a:r>
                <a:r>
                  <a:rPr lang="en-US" altLang="ko-KR" sz="1400" b="1" dirty="0">
                    <a:solidFill>
                      <a:schemeClr val="tx2">
                        <a:lumMod val="75000"/>
                      </a:schemeClr>
                    </a:solidFill>
                  </a:rPr>
                  <a:t>API</a:t>
                </a:r>
                <a:endParaRPr lang="ko-KR" altLang="en-US" sz="10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9EC52D5-7FF3-4500-900E-DD8D6CECCE59}"/>
                  </a:ext>
                </a:extLst>
              </p:cNvPr>
              <p:cNvGrpSpPr/>
              <p:nvPr/>
            </p:nvGrpSpPr>
            <p:grpSpPr>
              <a:xfrm>
                <a:off x="9592479" y="4239608"/>
                <a:ext cx="1466592" cy="262043"/>
                <a:chOff x="8177948" y="5123577"/>
                <a:chExt cx="1466592" cy="262043"/>
              </a:xfrm>
            </p:grpSpPr>
            <p:sp>
              <p:nvSpPr>
                <p:cNvPr id="42" name="모서리가 둥근 직사각형 101">
                  <a:extLst>
                    <a:ext uri="{FF2B5EF4-FFF2-40B4-BE49-F238E27FC236}">
                      <a16:creationId xmlns:a16="http://schemas.microsoft.com/office/drawing/2014/main" id="{3F00AC95-4AE9-46D0-8A33-541932118210}"/>
                    </a:ext>
                  </a:extLst>
                </p:cNvPr>
                <p:cNvSpPr/>
                <p:nvPr/>
              </p:nvSpPr>
              <p:spPr>
                <a:xfrm>
                  <a:off x="8177948" y="5123577"/>
                  <a:ext cx="1466592" cy="262043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b="1" dirty="0">
                      <a:solidFill>
                        <a:prstClr val="white"/>
                      </a:solidFill>
                    </a:rPr>
                    <a:t>Tour</a:t>
                  </a:r>
                  <a:r>
                    <a:rPr lang="ko-KR" altLang="en-US" sz="1200" b="1" dirty="0">
                      <a:solidFill>
                        <a:prstClr val="white"/>
                      </a:solidFill>
                    </a:rPr>
                    <a:t> </a:t>
                  </a:r>
                  <a:r>
                    <a:rPr lang="en-US" altLang="ko-KR" sz="1200" b="1" dirty="0">
                      <a:solidFill>
                        <a:prstClr val="white"/>
                      </a:solidFill>
                    </a:rPr>
                    <a:t>API</a:t>
                  </a:r>
                </a:p>
              </p:txBody>
            </p:sp>
            <p:sp>
              <p:nvSpPr>
                <p:cNvPr id="43" name="모서리가 둥근 직사각형 102">
                  <a:extLst>
                    <a:ext uri="{FF2B5EF4-FFF2-40B4-BE49-F238E27FC236}">
                      <a16:creationId xmlns:a16="http://schemas.microsoft.com/office/drawing/2014/main" id="{67A14D55-9AC8-4FD6-B755-95B40F9A8E22}"/>
                    </a:ext>
                  </a:extLst>
                </p:cNvPr>
                <p:cNvSpPr/>
                <p:nvPr/>
              </p:nvSpPr>
              <p:spPr>
                <a:xfrm>
                  <a:off x="8283422" y="5200598"/>
                  <a:ext cx="108000" cy="108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6350">
                  <a:noFill/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E1ABA6F-166C-4C25-A104-77C59A047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604" y="3114482"/>
                <a:ext cx="1629468" cy="5682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25541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693</Words>
  <Application>Microsoft Office PowerPoint</Application>
  <PresentationFormat>와이드스크린</PresentationFormat>
  <Paragraphs>532</Paragraphs>
  <Slides>38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HY헤드라인M</vt:lpstr>
      <vt:lpstr>KoPub돋움체 Bold</vt:lpstr>
      <vt:lpstr>KoPub돋움체 Light</vt:lpstr>
      <vt:lpstr>맑은 고딕</vt:lpstr>
      <vt:lpstr>Aharoni</vt:lpstr>
      <vt:lpstr>Arial</vt:lpstr>
      <vt:lpstr>Arial Black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추천 알고리즘 플로우차트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권범준</cp:lastModifiedBy>
  <cp:revision>165</cp:revision>
  <dcterms:created xsi:type="dcterms:W3CDTF">2016-06-23T06:40:09Z</dcterms:created>
  <dcterms:modified xsi:type="dcterms:W3CDTF">2019-07-15T04:47:07Z</dcterms:modified>
</cp:coreProperties>
</file>